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notesSlides/notesSlide7.xml" ContentType="application/vnd.openxmlformats-officedocument.presentationml.notesSlide+xml"/>
  <Override PartName="/ppt/charts/chart10.xml" ContentType="application/vnd.openxmlformats-officedocument.drawingml.chart+xml"/>
  <Override PartName="/ppt/notesSlides/notesSlide8.xml" ContentType="application/vnd.openxmlformats-officedocument.presentationml.notesSlide+xml"/>
  <Override PartName="/ppt/charts/chart11.xml" ContentType="application/vnd.openxmlformats-officedocument.drawingml.chart+xml"/>
  <Override PartName="/ppt/notesSlides/notesSlide9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0.xml" ContentType="application/vnd.openxmlformats-officedocument.presentationml.notesSlide+xml"/>
  <Override PartName="/ppt/charts/chart14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1.xml" ContentType="application/vnd.openxmlformats-officedocument.presentationml.notesSlide+xml"/>
  <Override PartName="/ppt/charts/chart15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6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7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8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9.xml" ContentType="application/vnd.openxmlformats-officedocument.drawingml.chart+xml"/>
  <Override PartName="/ppt/notesSlides/notesSlide12.xml" ContentType="application/vnd.openxmlformats-officedocument.presentationml.notesSlide+xml"/>
  <Override PartName="/ppt/charts/chart20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3124" r:id="rId5"/>
    <p:sldId id="3030" r:id="rId6"/>
    <p:sldId id="3198" r:id="rId7"/>
    <p:sldId id="3215" r:id="rId8"/>
    <p:sldId id="3212" r:id="rId9"/>
    <p:sldId id="3213" r:id="rId10"/>
    <p:sldId id="3214" r:id="rId11"/>
    <p:sldId id="3211" r:id="rId12"/>
    <p:sldId id="3147" r:id="rId13"/>
    <p:sldId id="3149" r:id="rId14"/>
    <p:sldId id="3205" r:id="rId15"/>
    <p:sldId id="3216" r:id="rId16"/>
    <p:sldId id="3125" r:id="rId17"/>
    <p:sldId id="3203" r:id="rId18"/>
    <p:sldId id="3219" r:id="rId19"/>
    <p:sldId id="2953" r:id="rId20"/>
    <p:sldId id="3197" r:id="rId21"/>
    <p:sldId id="3031" r:id="rId22"/>
  </p:sldIdLst>
  <p:sldSz cx="12192000" cy="6858000"/>
  <p:notesSz cx="6799263" cy="9929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CAA74389-B486-47CA-9808-18B8333541D9}">
          <p14:sldIdLst>
            <p14:sldId id="3124"/>
            <p14:sldId id="3030"/>
            <p14:sldId id="3198"/>
            <p14:sldId id="3215"/>
            <p14:sldId id="3212"/>
            <p14:sldId id="3213"/>
            <p14:sldId id="3214"/>
            <p14:sldId id="3211"/>
            <p14:sldId id="3147"/>
            <p14:sldId id="3149"/>
            <p14:sldId id="3205"/>
            <p14:sldId id="3216"/>
            <p14:sldId id="3125"/>
            <p14:sldId id="3203"/>
            <p14:sldId id="3219"/>
            <p14:sldId id="2953"/>
            <p14:sldId id="3197"/>
            <p14:sldId id="303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8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Heuser" userId="385248e0be010104" providerId="LiveId" clId="{B4463807-CA73-40BA-9CB3-E27802F89FE6}"/>
    <pc:docChg chg="modSld">
      <pc:chgData name="Michael Heuser" userId="385248e0be010104" providerId="LiveId" clId="{B4463807-CA73-40BA-9CB3-E27802F89FE6}" dt="2025-10-29T14:49:54.861" v="95" actId="1035"/>
      <pc:docMkLst>
        <pc:docMk/>
      </pc:docMkLst>
      <pc:sldChg chg="modSp mod">
        <pc:chgData name="Michael Heuser" userId="385248e0be010104" providerId="LiveId" clId="{B4463807-CA73-40BA-9CB3-E27802F89FE6}" dt="2025-10-29T14:49:54.861" v="95" actId="1035"/>
        <pc:sldMkLst>
          <pc:docMk/>
          <pc:sldMk cId="167419097" sldId="3031"/>
        </pc:sldMkLst>
        <pc:spChg chg="mod">
          <ac:chgData name="Michael Heuser" userId="385248e0be010104" providerId="LiveId" clId="{B4463807-CA73-40BA-9CB3-E27802F89FE6}" dt="2025-10-29T14:49:54.861" v="95" actId="1035"/>
          <ac:spMkLst>
            <pc:docMk/>
            <pc:sldMk cId="167419097" sldId="3031"/>
            <ac:spMk id="3" creationId="{45EDE305-147D-4E23-81E2-20E1479A2B9D}"/>
          </ac:spMkLst>
        </pc:spChg>
      </pc:sldChg>
      <pc:sldChg chg="modSp mod">
        <pc:chgData name="Michael Heuser" userId="385248e0be010104" providerId="LiveId" clId="{B4463807-CA73-40BA-9CB3-E27802F89FE6}" dt="2025-10-29T14:48:11.914" v="1" actId="948"/>
        <pc:sldMkLst>
          <pc:docMk/>
          <pc:sldMk cId="2749706993" sldId="3124"/>
        </pc:sldMkLst>
        <pc:spChg chg="mod">
          <ac:chgData name="Michael Heuser" userId="385248e0be010104" providerId="LiveId" clId="{B4463807-CA73-40BA-9CB3-E27802F89FE6}" dt="2025-10-29T14:48:11.914" v="1" actId="948"/>
          <ac:spMkLst>
            <pc:docMk/>
            <pc:sldMk cId="2749706993" sldId="3124"/>
            <ac:spMk id="7" creationId="{415CC3AB-7207-4693-B07C-E018EFECA0C1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9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11233667090998"/>
          <c:y val="4.286441526633003E-2"/>
          <c:w val="0.75193996250635808"/>
          <c:h val="0.8735850666832178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Sommer 2020</c:v>
                </c:pt>
              </c:strCache>
            </c:strRef>
          </c:tx>
          <c:spPr>
            <a:solidFill>
              <a:schemeClr val="tx2">
                <a:lumMod val="50000"/>
                <a:lumOff val="50000"/>
              </a:schemeClr>
            </a:solidFill>
            <a:ln w="19050"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B18-4B0C-9C7A-347C91D0004F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B18-4B0C-9C7A-347C91D0004F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B18-4B0C-9C7A-347C91D0004F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B18-4B0C-9C7A-347C91D0004F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B18-4B0C-9C7A-347C91D0004F}"/>
              </c:ext>
            </c:extLst>
          </c:dPt>
          <c:dPt>
            <c:idx val="7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B18-4B0C-9C7A-347C91D0004F}"/>
              </c:ext>
            </c:extLst>
          </c:dPt>
          <c:dPt>
            <c:idx val="8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B18-4B0C-9C7A-347C91D0004F}"/>
              </c:ext>
            </c:extLst>
          </c:dPt>
          <c:dPt>
            <c:idx val="9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CB18-4B0C-9C7A-347C91D0004F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CB18-4B0C-9C7A-347C91D0004F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CB18-4B0C-9C7A-347C91D0004F}"/>
              </c:ext>
            </c:extLst>
          </c:dPt>
          <c:dPt>
            <c:idx val="12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CB18-4B0C-9C7A-347C91D0004F}"/>
              </c:ext>
            </c:extLst>
          </c:dPt>
          <c:dPt>
            <c:idx val="13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CB18-4B0C-9C7A-347C91D0004F}"/>
              </c:ext>
            </c:extLst>
          </c:dPt>
          <c:dPt>
            <c:idx val="14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CB18-4B0C-9C7A-347C91D0004F}"/>
              </c:ext>
            </c:extLst>
          </c:dPt>
          <c:dPt>
            <c:idx val="15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CB18-4B0C-9C7A-347C91D0004F}"/>
              </c:ext>
            </c:extLst>
          </c:dPt>
          <c:dPt>
            <c:idx val="16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CB18-4B0C-9C7A-347C91D0004F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Tabelle1!$A$2:$A$3</c:f>
              <c:strCache>
                <c:ptCount val="2"/>
                <c:pt idx="0">
                  <c:v>Männlich </c:v>
                </c:pt>
                <c:pt idx="1">
                  <c:v>Weiblich</c:v>
                </c:pt>
              </c:strCache>
            </c:strRef>
          </c:cat>
          <c:val>
            <c:numRef>
              <c:f>Tabelle1!$B$2:$B$3</c:f>
              <c:numCache>
                <c:formatCode>0.0</c:formatCode>
                <c:ptCount val="2"/>
                <c:pt idx="0">
                  <c:v>36.6</c:v>
                </c:pt>
                <c:pt idx="1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CB18-4B0C-9C7A-347C91D0004F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Sommer 2025</c:v>
                </c:pt>
              </c:strCache>
            </c:strRef>
          </c:tx>
          <c:spPr>
            <a:solidFill>
              <a:schemeClr val="accent2"/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Tabelle1!$A$2:$A$3</c:f>
              <c:strCache>
                <c:ptCount val="2"/>
                <c:pt idx="0">
                  <c:v>Männlich </c:v>
                </c:pt>
                <c:pt idx="1">
                  <c:v>Weiblich</c:v>
                </c:pt>
              </c:strCache>
            </c:strRef>
          </c:cat>
          <c:val>
            <c:numRef>
              <c:f>Tabelle1!$C$2:$C$3</c:f>
              <c:numCache>
                <c:formatCode>0.0</c:formatCode>
                <c:ptCount val="2"/>
                <c:pt idx="0">
                  <c:v>38.5</c:v>
                </c:pt>
                <c:pt idx="1">
                  <c:v>28.8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67-49C2-8DB5-512A7B128F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0"/>
        <c:axId val="685988736"/>
        <c:axId val="685982832"/>
      </c:barChart>
      <c:valAx>
        <c:axId val="685982832"/>
        <c:scaling>
          <c:orientation val="minMax"/>
          <c:max val="6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crossAx val="685988736"/>
        <c:crosses val="autoZero"/>
        <c:crossBetween val="between"/>
      </c:valAx>
      <c:catAx>
        <c:axId val="685988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pPr>
            <a:endParaRPr lang="de-DE"/>
          </a:p>
        </c:txPr>
        <c:crossAx val="6859828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solidFill>
        <a:schemeClr val="tx2">
          <a:lumMod val="50000"/>
          <a:lumOff val="50000"/>
        </a:schemeClr>
      </a:solidFill>
    </a:ln>
    <a:effectLst/>
  </c:spPr>
  <c:txPr>
    <a:bodyPr/>
    <a:lstStyle/>
    <a:p>
      <a:pPr>
        <a:defRPr sz="1400"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pPr>
      <a:endParaRPr lang="de-DE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842191601049882E-2"/>
          <c:y val="0.28571862137876131"/>
          <c:w val="0.90380553168389821"/>
          <c:h val="0.577473950032262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18 bis 29 Jahre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Tabelle1!$A$2:$A$4</c:f>
              <c:strCache>
                <c:ptCount val="2"/>
                <c:pt idx="0">
                  <c:v>männlich</c:v>
                </c:pt>
                <c:pt idx="1">
                  <c:v>weiblich</c:v>
                </c:pt>
              </c:strCache>
            </c:strRef>
          </c:cat>
          <c:val>
            <c:numRef>
              <c:f>Tabelle1!$B$2:$B$4</c:f>
              <c:numCache>
                <c:formatCode>0.0%</c:formatCode>
                <c:ptCount val="2"/>
                <c:pt idx="0">
                  <c:v>0.6071428571428571</c:v>
                </c:pt>
                <c:pt idx="1">
                  <c:v>0.4200000000000001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0A-422D-8FD2-487D4516C38A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30 bis 49 Jahre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Tabelle1!$A$2:$A$4</c:f>
              <c:strCache>
                <c:ptCount val="2"/>
                <c:pt idx="0">
                  <c:v>männlich</c:v>
                </c:pt>
                <c:pt idx="1">
                  <c:v>weiblich</c:v>
                </c:pt>
              </c:strCache>
            </c:strRef>
          </c:cat>
          <c:val>
            <c:numRef>
              <c:f>Tabelle1!$C$2:$C$4</c:f>
              <c:numCache>
                <c:formatCode>0.0%</c:formatCode>
                <c:ptCount val="2"/>
                <c:pt idx="0">
                  <c:v>0.38947368421052625</c:v>
                </c:pt>
                <c:pt idx="1">
                  <c:v>0.26415094339622636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E2-4D38-A3FC-8EEC1EC6A596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50 bis 64 Jahre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Tabelle1!$A$2:$A$4</c:f>
              <c:strCache>
                <c:ptCount val="2"/>
                <c:pt idx="0">
                  <c:v>männlich</c:v>
                </c:pt>
                <c:pt idx="1">
                  <c:v>weiblich</c:v>
                </c:pt>
              </c:strCache>
            </c:strRef>
          </c:cat>
          <c:val>
            <c:numRef>
              <c:f>Tabelle1!$D$2:$D$4</c:f>
              <c:numCache>
                <c:formatCode>0.0%</c:formatCode>
                <c:ptCount val="2"/>
                <c:pt idx="0">
                  <c:v>0.32631578947368384</c:v>
                </c:pt>
                <c:pt idx="1">
                  <c:v>0.13235294117647067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E2-4D38-A3FC-8EEC1EC6A596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ab 65 Jahre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Tabelle1!$A$2:$A$4</c:f>
              <c:strCache>
                <c:ptCount val="2"/>
                <c:pt idx="0">
                  <c:v>männlich</c:v>
                </c:pt>
                <c:pt idx="1">
                  <c:v>weiblich</c:v>
                </c:pt>
              </c:strCache>
            </c:strRef>
          </c:cat>
          <c:val>
            <c:numRef>
              <c:f>Tabelle1!$E$2:$E$4</c:f>
              <c:numCache>
                <c:formatCode>0.0%</c:formatCode>
                <c:ptCount val="2"/>
                <c:pt idx="0">
                  <c:v>9.3333333333333185E-2</c:v>
                </c:pt>
                <c:pt idx="1">
                  <c:v>0.14583333333333329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7E2-4D38-A3FC-8EEC1EC6A5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50"/>
        <c:axId val="366201856"/>
        <c:axId val="366310528"/>
      </c:barChart>
      <c:catAx>
        <c:axId val="3662018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 b="1"/>
            </a:pPr>
            <a:endParaRPr lang="de-DE"/>
          </a:p>
        </c:txPr>
        <c:crossAx val="366310528"/>
        <c:crosses val="autoZero"/>
        <c:auto val="1"/>
        <c:lblAlgn val="ctr"/>
        <c:lblOffset val="100"/>
        <c:noMultiLvlLbl val="0"/>
      </c:catAx>
      <c:valAx>
        <c:axId val="366310528"/>
        <c:scaling>
          <c:orientation val="minMax"/>
          <c:max val="0.8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de-DE"/>
          </a:p>
        </c:txPr>
        <c:crossAx val="366201856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9872224348937914"/>
          <c:y val="0.27588802810413632"/>
          <c:w val="0.62743827035452948"/>
          <c:h val="5.5941051997931916E-2"/>
        </c:manualLayout>
      </c:layout>
      <c:overlay val="0"/>
    </c:legend>
    <c:plotVisOnly val="1"/>
    <c:dispBlanksAs val="gap"/>
    <c:showDLblsOverMax val="0"/>
  </c:chart>
  <c:spPr>
    <a:ln w="19050">
      <a:noFill/>
    </a:ln>
  </c:spPr>
  <c:txPr>
    <a:bodyPr/>
    <a:lstStyle/>
    <a:p>
      <a:pPr>
        <a:defRPr sz="1400"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pPr>
      <a:endParaRPr lang="de-DE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842191601049882E-2"/>
          <c:y val="5.3085875984251976E-2"/>
          <c:w val="0.90380553168389821"/>
          <c:h val="0.810106721226599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Sommer 2025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Tabelle1!$A$2:$A$3</c:f>
              <c:strCache>
                <c:ptCount val="2"/>
                <c:pt idx="0">
                  <c:v>(Wahrscheinlich) Ja</c:v>
                </c:pt>
                <c:pt idx="1">
                  <c:v>(Wahrscheinlich) Nein</c:v>
                </c:pt>
              </c:strCache>
            </c:strRef>
          </c:cat>
          <c:val>
            <c:numRef>
              <c:f>Tabelle1!$B$2:$B$3</c:f>
              <c:numCache>
                <c:formatCode>0.0%</c:formatCode>
                <c:ptCount val="2"/>
                <c:pt idx="0">
                  <c:v>0.65527245529487221</c:v>
                </c:pt>
                <c:pt idx="1">
                  <c:v>0.34472754470510081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0A-422D-8FD2-487D4516C3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366201856"/>
        <c:axId val="366310528"/>
      </c:barChart>
      <c:catAx>
        <c:axId val="3662018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 b="0"/>
            </a:pPr>
            <a:endParaRPr lang="de-DE"/>
          </a:p>
        </c:txPr>
        <c:crossAx val="366310528"/>
        <c:crosses val="autoZero"/>
        <c:auto val="1"/>
        <c:lblAlgn val="ctr"/>
        <c:lblOffset val="100"/>
        <c:noMultiLvlLbl val="0"/>
      </c:catAx>
      <c:valAx>
        <c:axId val="366310528"/>
        <c:scaling>
          <c:orientation val="minMax"/>
          <c:max val="0.8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de-DE"/>
          </a:p>
        </c:txPr>
        <c:crossAx val="366201856"/>
        <c:crosses val="autoZero"/>
        <c:crossBetween val="between"/>
        <c:majorUnit val="0.2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 w="19050">
      <a:noFill/>
    </a:ln>
  </c:spPr>
  <c:txPr>
    <a:bodyPr/>
    <a:lstStyle/>
    <a:p>
      <a:pPr>
        <a:defRPr sz="1400"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pPr>
      <a:endParaRPr lang="de-DE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842191601049882E-2"/>
          <c:y val="5.3085875984251976E-2"/>
          <c:w val="0.90380553168389821"/>
          <c:h val="0.810106721226599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Männlich 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Tabelle1!$A$2:$A$3</c:f>
              <c:strCache>
                <c:ptCount val="2"/>
                <c:pt idx="0">
                  <c:v>(Wahrscheinlich) Ja</c:v>
                </c:pt>
                <c:pt idx="1">
                  <c:v>(Wahrscheinlich) Nein</c:v>
                </c:pt>
              </c:strCache>
            </c:strRef>
          </c:cat>
          <c:val>
            <c:numRef>
              <c:f>Tabelle1!$B$2:$B$3</c:f>
              <c:numCache>
                <c:formatCode>0.0%</c:formatCode>
                <c:ptCount val="2"/>
                <c:pt idx="0">
                  <c:v>0.69899999999999995</c:v>
                </c:pt>
                <c:pt idx="1">
                  <c:v>0.30099999999999999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0A-422D-8FD2-487D4516C38A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Weiblich 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Tabelle1!$A$2:$A$3</c:f>
              <c:strCache>
                <c:ptCount val="2"/>
                <c:pt idx="0">
                  <c:v>(Wahrscheinlich) Ja</c:v>
                </c:pt>
                <c:pt idx="1">
                  <c:v>(Wahrscheinlich) Nein</c:v>
                </c:pt>
              </c:strCache>
            </c:strRef>
          </c:cat>
          <c:val>
            <c:numRef>
              <c:f>Tabelle1!$C$2:$C$3</c:f>
              <c:numCache>
                <c:formatCode>0.0%</c:formatCode>
                <c:ptCount val="2"/>
                <c:pt idx="0">
                  <c:v>0.61199999999999999</c:v>
                </c:pt>
                <c:pt idx="1">
                  <c:v>0.38800000000000001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8B-41E2-A438-818F6D68E1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366201856"/>
        <c:axId val="366310528"/>
      </c:barChart>
      <c:catAx>
        <c:axId val="3662018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 b="0"/>
            </a:pPr>
            <a:endParaRPr lang="de-DE"/>
          </a:p>
        </c:txPr>
        <c:crossAx val="366310528"/>
        <c:crosses val="autoZero"/>
        <c:auto val="1"/>
        <c:lblAlgn val="ctr"/>
        <c:lblOffset val="100"/>
        <c:noMultiLvlLbl val="0"/>
      </c:catAx>
      <c:valAx>
        <c:axId val="366310528"/>
        <c:scaling>
          <c:orientation val="minMax"/>
          <c:max val="0.8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de-DE"/>
          </a:p>
        </c:txPr>
        <c:crossAx val="366201856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0163326253161475"/>
          <c:y val="9.4166915039383542E-2"/>
          <c:w val="0.25719507421410959"/>
          <c:h val="0.1296995182735009"/>
        </c:manualLayout>
      </c:layout>
      <c:overlay val="0"/>
    </c:legend>
    <c:plotVisOnly val="1"/>
    <c:dispBlanksAs val="gap"/>
    <c:showDLblsOverMax val="0"/>
  </c:chart>
  <c:spPr>
    <a:ln w="19050">
      <a:noFill/>
    </a:ln>
  </c:spPr>
  <c:txPr>
    <a:bodyPr/>
    <a:lstStyle/>
    <a:p>
      <a:pPr>
        <a:defRPr sz="1400"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pPr>
      <a:endParaRPr lang="de-DE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842191601049882E-2"/>
          <c:y val="0.2063353739389647"/>
          <c:w val="0.90380553168389821"/>
          <c:h val="0.65685715284721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18 bis 29 Jahre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Tabelle1!$A$2:$A$3</c:f>
              <c:strCache>
                <c:ptCount val="1"/>
                <c:pt idx="0">
                  <c:v>Ja</c:v>
                </c:pt>
              </c:strCache>
            </c:strRef>
          </c:cat>
          <c:val>
            <c:numRef>
              <c:f>Tabelle1!$B$2:$B$3</c:f>
              <c:numCache>
                <c:formatCode>0.0%</c:formatCode>
                <c:ptCount val="1"/>
                <c:pt idx="0">
                  <c:v>0.31666666666666643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0A-422D-8FD2-487D4516C38A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30 bis 49 Jahre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Tabelle1!$A$2:$A$3</c:f>
              <c:strCache>
                <c:ptCount val="1"/>
                <c:pt idx="0">
                  <c:v>Ja</c:v>
                </c:pt>
              </c:strCache>
            </c:strRef>
          </c:cat>
          <c:val>
            <c:numRef>
              <c:f>Tabelle1!$C$2:$C$3</c:f>
              <c:numCache>
                <c:formatCode>0.0%</c:formatCode>
                <c:ptCount val="1"/>
                <c:pt idx="0">
                  <c:v>0.28643216080402079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E2-4D38-A3FC-8EEC1EC6A596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50 bis 64 Jahre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Tabelle1!$A$2:$A$3</c:f>
              <c:strCache>
                <c:ptCount val="1"/>
                <c:pt idx="0">
                  <c:v>Ja</c:v>
                </c:pt>
              </c:strCache>
            </c:strRef>
          </c:cat>
          <c:val>
            <c:numRef>
              <c:f>Tabelle1!$D$2:$D$3</c:f>
              <c:numCache>
                <c:formatCode>0.0%</c:formatCode>
                <c:ptCount val="1"/>
                <c:pt idx="0">
                  <c:v>4.3795620437956234E-2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E2-4D38-A3FC-8EEC1EC6A596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ab 65 Jahre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Tabelle1!$A$2:$A$3</c:f>
              <c:strCache>
                <c:ptCount val="1"/>
                <c:pt idx="0">
                  <c:v>Ja</c:v>
                </c:pt>
              </c:strCache>
            </c:strRef>
          </c:cat>
          <c:val>
            <c:numRef>
              <c:f>Tabelle1!$E$2:$E$3</c:f>
              <c:numCache>
                <c:formatCode>0.0%</c:formatCode>
                <c:ptCount val="1"/>
                <c:pt idx="0">
                  <c:v>6.172839506172835E-2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7E2-4D38-A3FC-8EEC1EC6A5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366201856"/>
        <c:axId val="366310528"/>
      </c:barChart>
      <c:catAx>
        <c:axId val="3662018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 b="1"/>
            </a:pPr>
            <a:endParaRPr lang="de-DE"/>
          </a:p>
        </c:txPr>
        <c:crossAx val="366310528"/>
        <c:crosses val="autoZero"/>
        <c:auto val="1"/>
        <c:lblAlgn val="ctr"/>
        <c:lblOffset val="100"/>
        <c:noMultiLvlLbl val="0"/>
      </c:catAx>
      <c:valAx>
        <c:axId val="366310528"/>
        <c:scaling>
          <c:orientation val="minMax"/>
          <c:max val="0.4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de-DE"/>
          </a:p>
        </c:txPr>
        <c:crossAx val="366201856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8588845592080863"/>
          <c:y val="7.5508822107312731E-2"/>
          <c:w val="0.62743827035452948"/>
          <c:h val="9.7879402839900709E-2"/>
        </c:manualLayout>
      </c:layout>
      <c:overlay val="0"/>
    </c:legend>
    <c:plotVisOnly val="1"/>
    <c:dispBlanksAs val="gap"/>
    <c:showDLblsOverMax val="0"/>
  </c:chart>
  <c:spPr>
    <a:ln w="19050">
      <a:noFill/>
    </a:ln>
  </c:spPr>
  <c:txPr>
    <a:bodyPr/>
    <a:lstStyle/>
    <a:p>
      <a:pPr>
        <a:defRPr sz="1400"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pPr>
      <a:endParaRPr lang="de-DE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165737289956192"/>
          <c:y val="4.286441526633003E-2"/>
          <c:w val="0.63091078136927625"/>
          <c:h val="0.8735850666832178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Weiblich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6AA-4BB2-8027-1230D85529D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569-4702-9444-BEA888FF6BE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71B-446C-8B96-456D3766B059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B11B-4537-85B8-F7D4B7B9D051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A26-4521-B078-D18E9669FE13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855A-4C61-9ABB-41203D9E0331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1A26-4521-B078-D18E9669FE13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2-1A26-4521-B078-D18E9669FE13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82F0-468E-BCB7-D34B0C672DC8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82F0-468E-BCB7-D34B0C672DC8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82F0-468E-BCB7-D34B0C672DC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Tabelle1!$A$2:$A$4</c:f>
              <c:strCache>
                <c:ptCount val="3"/>
                <c:pt idx="0">
                  <c:v>Nein.</c:v>
                </c:pt>
                <c:pt idx="1">
                  <c:v>Ja, aber nur bei anspruchsvollen und langfristigen Anlagen (z.B. für die eigene Altersvorsorge).</c:v>
                </c:pt>
                <c:pt idx="2">
                  <c:v>Ja, in jedem Fall.</c:v>
                </c:pt>
              </c:strCache>
            </c:strRef>
          </c:cat>
          <c:val>
            <c:numRef>
              <c:f>Tabelle1!$B$2:$B$4</c:f>
              <c:numCache>
                <c:formatCode>0.0%</c:formatCode>
                <c:ptCount val="3"/>
                <c:pt idx="0">
                  <c:v>0.24744551177457738</c:v>
                </c:pt>
                <c:pt idx="1">
                  <c:v>0.37716512773432798</c:v>
                </c:pt>
                <c:pt idx="2">
                  <c:v>0.37538936049110577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A26-4521-B078-D18E9669FE13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Männlich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Tabelle1!$A$2:$A$4</c:f>
              <c:strCache>
                <c:ptCount val="3"/>
                <c:pt idx="0">
                  <c:v>Nein.</c:v>
                </c:pt>
                <c:pt idx="1">
                  <c:v>Ja, aber nur bei anspruchsvollen und langfristigen Anlagen (z.B. für die eigene Altersvorsorge).</c:v>
                </c:pt>
                <c:pt idx="2">
                  <c:v>Ja, in jedem Fall.</c:v>
                </c:pt>
              </c:strCache>
            </c:strRef>
          </c:cat>
          <c:val>
            <c:numRef>
              <c:f>Tabelle1!$C$2:$C$4</c:f>
              <c:numCache>
                <c:formatCode>0.0%</c:formatCode>
                <c:ptCount val="3"/>
                <c:pt idx="0">
                  <c:v>0.26212188551114962</c:v>
                </c:pt>
                <c:pt idx="1">
                  <c:v>0.37577200782753933</c:v>
                </c:pt>
                <c:pt idx="2">
                  <c:v>0.36210610666131016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3A-42A1-A9F8-D7580D8DD7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0"/>
        <c:axId val="685988736"/>
        <c:axId val="685982832"/>
      </c:barChart>
      <c:valAx>
        <c:axId val="685982832"/>
        <c:scaling>
          <c:orientation val="minMax"/>
          <c:max val="0.5"/>
        </c:scaling>
        <c:delete val="0"/>
        <c:axPos val="b"/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pPr>
            <a:endParaRPr lang="de-DE"/>
          </a:p>
        </c:txPr>
        <c:crossAx val="685988736"/>
        <c:crosses val="autoZero"/>
        <c:crossBetween val="between"/>
        <c:majorUnit val="0.1"/>
      </c:valAx>
      <c:catAx>
        <c:axId val="685988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pPr>
            <a:endParaRPr lang="de-DE"/>
          </a:p>
        </c:txPr>
        <c:crossAx val="6859828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90550138695171511"/>
          <c:y val="0.38846037250722903"/>
          <c:w val="8.7615567642135114E-2"/>
          <c:h val="0.172174631037937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pPr>
      <a:endParaRPr lang="de-DE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333221761411924"/>
          <c:y val="9.7041623487874359E-2"/>
          <c:w val="0.75193996250635808"/>
          <c:h val="0.8294945434157333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Herbst 2020</c:v>
                </c:pt>
              </c:strCache>
            </c:strRef>
          </c:tx>
          <c:spPr>
            <a:solidFill>
              <a:schemeClr val="tx2">
                <a:lumMod val="50000"/>
                <a:lumOff val="50000"/>
              </a:schemeClr>
            </a:solidFill>
            <a:ln w="19050"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243-4FC3-99E4-65EA8F42CB3C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243-4FC3-99E4-65EA8F42CB3C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243-4FC3-99E4-65EA8F42CB3C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243-4FC3-99E4-65EA8F42CB3C}"/>
              </c:ext>
            </c:extLst>
          </c:dPt>
          <c:dPt>
            <c:idx val="7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243-4FC3-99E4-65EA8F42CB3C}"/>
              </c:ext>
            </c:extLst>
          </c:dPt>
          <c:dPt>
            <c:idx val="8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7243-4FC3-99E4-65EA8F42CB3C}"/>
              </c:ext>
            </c:extLst>
          </c:dPt>
          <c:dPt>
            <c:idx val="9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7243-4FC3-99E4-65EA8F42CB3C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7243-4FC3-99E4-65EA8F42CB3C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7243-4FC3-99E4-65EA8F42CB3C}"/>
              </c:ext>
            </c:extLst>
          </c:dPt>
          <c:dPt>
            <c:idx val="12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7243-4FC3-99E4-65EA8F42CB3C}"/>
              </c:ext>
            </c:extLst>
          </c:dPt>
          <c:dPt>
            <c:idx val="13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7243-4FC3-99E4-65EA8F42CB3C}"/>
              </c:ext>
            </c:extLst>
          </c:dPt>
          <c:dPt>
            <c:idx val="14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7243-4FC3-99E4-65EA8F42CB3C}"/>
              </c:ext>
            </c:extLst>
          </c:dPt>
          <c:dPt>
            <c:idx val="15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7243-4FC3-99E4-65EA8F42CB3C}"/>
              </c:ext>
            </c:extLst>
          </c:dPt>
          <c:dPt>
            <c:idx val="16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7243-4FC3-99E4-65EA8F42CB3C}"/>
              </c:ext>
            </c:extLst>
          </c:dPt>
          <c:dLbls>
            <c:dLbl>
              <c:idx val="0"/>
              <c:layout>
                <c:manualLayout>
                  <c:x val="0"/>
                  <c:y val="-5.0519326665544805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7243-4FC3-99E4-65EA8F42CB3C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Deutschland gesamt</c:v>
                </c:pt>
              </c:strCache>
            </c:strRef>
          </c:cat>
          <c:val>
            <c:numRef>
              <c:f>Tabelle1!$B$2</c:f>
              <c:numCache>
                <c:formatCode>0.0</c:formatCode>
                <c:ptCount val="1"/>
                <c:pt idx="0">
                  <c:v>3.7532044022077002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7243-4FC3-99E4-65EA8F42CB3C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Frühjahr 2025</c:v>
                </c:pt>
              </c:strCache>
            </c:strRef>
          </c:tx>
          <c:spPr>
            <a:solidFill>
              <a:schemeClr val="accent2"/>
            </a:solidFill>
            <a:ln w="1905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40901035075933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7243-4FC3-99E4-65EA8F42CB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Deutschland gesamt</c:v>
                </c:pt>
              </c:strCache>
            </c:strRef>
          </c:cat>
          <c:val>
            <c:numRef>
              <c:f>Tabelle1!$C$2</c:f>
              <c:numCache>
                <c:formatCode>0.0</c:formatCode>
                <c:ptCount val="1"/>
                <c:pt idx="0">
                  <c:v>-2.2999999999999998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F-7243-4FC3-99E4-65EA8F42CB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0"/>
        <c:axId val="685988736"/>
        <c:axId val="685982832"/>
      </c:barChart>
      <c:valAx>
        <c:axId val="685982832"/>
        <c:scaling>
          <c:orientation val="minMax"/>
          <c:max val="30"/>
          <c:min val="-25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crossAx val="685988736"/>
        <c:crosses val="autoZero"/>
        <c:crossBetween val="between"/>
        <c:majorUnit val="5"/>
      </c:valAx>
      <c:catAx>
        <c:axId val="685988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ea typeface="+mn-ea"/>
                <a:cs typeface="+mn-cs"/>
              </a:defRPr>
            </a:pPr>
            <a:endParaRPr lang="de-DE"/>
          </a:p>
        </c:txPr>
        <c:crossAx val="6859828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28575">
      <a:solidFill>
        <a:schemeClr val="accent1"/>
      </a:solidFill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333221761411924"/>
          <c:y val="3.0906596639960981E-2"/>
          <c:w val="0.75193996250635808"/>
          <c:h val="0.8735850666832178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Herbst 2020</c:v>
                </c:pt>
              </c:strCache>
            </c:strRef>
          </c:tx>
          <c:spPr>
            <a:solidFill>
              <a:schemeClr val="tx2">
                <a:lumMod val="50000"/>
                <a:lumOff val="50000"/>
              </a:schemeClr>
            </a:solidFill>
            <a:ln w="19050"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402-4D2A-8671-406CCA38E7DE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402-4D2A-8671-406CCA38E7DE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402-4D2A-8671-406CCA38E7DE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402-4D2A-8671-406CCA38E7DE}"/>
              </c:ext>
            </c:extLst>
          </c:dPt>
          <c:dPt>
            <c:idx val="7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402-4D2A-8671-406CCA38E7DE}"/>
              </c:ext>
            </c:extLst>
          </c:dPt>
          <c:dPt>
            <c:idx val="8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402-4D2A-8671-406CCA38E7DE}"/>
              </c:ext>
            </c:extLst>
          </c:dPt>
          <c:dPt>
            <c:idx val="9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D402-4D2A-8671-406CCA38E7DE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D402-4D2A-8671-406CCA38E7DE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D402-4D2A-8671-406CCA38E7DE}"/>
              </c:ext>
            </c:extLst>
          </c:dPt>
          <c:dPt>
            <c:idx val="12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D402-4D2A-8671-406CCA38E7DE}"/>
              </c:ext>
            </c:extLst>
          </c:dPt>
          <c:dPt>
            <c:idx val="13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D402-4D2A-8671-406CCA38E7DE}"/>
              </c:ext>
            </c:extLst>
          </c:dPt>
          <c:dPt>
            <c:idx val="14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D402-4D2A-8671-406CCA38E7DE}"/>
              </c:ext>
            </c:extLst>
          </c:dPt>
          <c:dPt>
            <c:idx val="15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D402-4D2A-8671-406CCA38E7DE}"/>
              </c:ext>
            </c:extLst>
          </c:dPt>
          <c:dPt>
            <c:idx val="16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D402-4D2A-8671-406CCA38E7DE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Tabelle1!$A$2:$A$3</c:f>
              <c:strCache>
                <c:ptCount val="2"/>
                <c:pt idx="0">
                  <c:v>Östliche Länder</c:v>
                </c:pt>
                <c:pt idx="1">
                  <c:v>Westliche Länder</c:v>
                </c:pt>
              </c:strCache>
            </c:strRef>
          </c:cat>
          <c:val>
            <c:numRef>
              <c:f>Tabelle1!$B$2:$B$3</c:f>
              <c:numCache>
                <c:formatCode>0.0</c:formatCode>
                <c:ptCount val="2"/>
                <c:pt idx="0">
                  <c:v>-5.6764076461571591</c:v>
                </c:pt>
                <c:pt idx="1">
                  <c:v>5.8093598984929002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D402-4D2A-8671-406CCA38E7DE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Frühjahr 2025</c:v>
                </c:pt>
              </c:strCache>
            </c:strRef>
          </c:tx>
          <c:spPr>
            <a:solidFill>
              <a:schemeClr val="accent2"/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Tabelle1!$A$2:$A$3</c:f>
              <c:strCache>
                <c:ptCount val="2"/>
                <c:pt idx="0">
                  <c:v>Östliche Länder</c:v>
                </c:pt>
                <c:pt idx="1">
                  <c:v>Westliche Länder</c:v>
                </c:pt>
              </c:strCache>
            </c:strRef>
          </c:cat>
          <c:val>
            <c:numRef>
              <c:f>Tabelle1!$C$2:$C$3</c:f>
              <c:numCache>
                <c:formatCode>0.0</c:formatCode>
                <c:ptCount val="2"/>
                <c:pt idx="0">
                  <c:v>-10.3</c:v>
                </c:pt>
                <c:pt idx="1">
                  <c:v>-0.9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D402-4D2A-8671-406CCA38E7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0"/>
        <c:axId val="685988736"/>
        <c:axId val="685982832"/>
      </c:barChart>
      <c:valAx>
        <c:axId val="685982832"/>
        <c:scaling>
          <c:orientation val="minMax"/>
          <c:max val="30"/>
          <c:min val="-25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crossAx val="685988736"/>
        <c:crosses val="autoZero"/>
        <c:crossBetween val="between"/>
        <c:majorUnit val="5"/>
      </c:valAx>
      <c:catAx>
        <c:axId val="685988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ea typeface="+mn-ea"/>
                <a:cs typeface="+mn-cs"/>
              </a:defRPr>
            </a:pPr>
            <a:endParaRPr lang="de-DE"/>
          </a:p>
        </c:txPr>
        <c:crossAx val="6859828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11233667090998"/>
          <c:y val="4.286441526633003E-2"/>
          <c:w val="0.75193996250635808"/>
          <c:h val="0.8735850666832178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Hebst 2020</c:v>
                </c:pt>
              </c:strCache>
            </c:strRef>
          </c:tx>
          <c:spPr>
            <a:solidFill>
              <a:schemeClr val="tx2">
                <a:lumMod val="50000"/>
                <a:lumOff val="50000"/>
              </a:schemeClr>
            </a:solidFill>
            <a:ln w="19050"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651-4A98-A747-6F913816D7D8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651-4A98-A747-6F913816D7D8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651-4A98-A747-6F913816D7D8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651-4A98-A747-6F913816D7D8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651-4A98-A747-6F913816D7D8}"/>
              </c:ext>
            </c:extLst>
          </c:dPt>
          <c:dPt>
            <c:idx val="7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E651-4A98-A747-6F913816D7D8}"/>
              </c:ext>
            </c:extLst>
          </c:dPt>
          <c:dPt>
            <c:idx val="8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E651-4A98-A747-6F913816D7D8}"/>
              </c:ext>
            </c:extLst>
          </c:dPt>
          <c:dPt>
            <c:idx val="9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E651-4A98-A747-6F913816D7D8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E651-4A98-A747-6F913816D7D8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E651-4A98-A747-6F913816D7D8}"/>
              </c:ext>
            </c:extLst>
          </c:dPt>
          <c:dPt>
            <c:idx val="12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E651-4A98-A747-6F913816D7D8}"/>
              </c:ext>
            </c:extLst>
          </c:dPt>
          <c:dPt>
            <c:idx val="13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E651-4A98-A747-6F913816D7D8}"/>
              </c:ext>
            </c:extLst>
          </c:dPt>
          <c:dPt>
            <c:idx val="14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E651-4A98-A747-6F913816D7D8}"/>
              </c:ext>
            </c:extLst>
          </c:dPt>
          <c:dPt>
            <c:idx val="15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E651-4A98-A747-6F913816D7D8}"/>
              </c:ext>
            </c:extLst>
          </c:dPt>
          <c:dPt>
            <c:idx val="16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E651-4A98-A747-6F913816D7D8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Tabelle1!$A$2:$A$3</c:f>
              <c:strCache>
                <c:ptCount val="2"/>
                <c:pt idx="0">
                  <c:v>Männlich </c:v>
                </c:pt>
                <c:pt idx="1">
                  <c:v>Weiblich</c:v>
                </c:pt>
              </c:strCache>
            </c:strRef>
          </c:cat>
          <c:val>
            <c:numRef>
              <c:f>Tabelle1!$B$2:$B$3</c:f>
              <c:numCache>
                <c:formatCode>0.0</c:formatCode>
                <c:ptCount val="2"/>
                <c:pt idx="0">
                  <c:v>4.6843559678590481</c:v>
                </c:pt>
                <c:pt idx="1">
                  <c:v>2.7378580358608389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E651-4A98-A747-6F913816D7D8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Frühjahr 2025</c:v>
                </c:pt>
              </c:strCache>
            </c:strRef>
          </c:tx>
          <c:spPr>
            <a:solidFill>
              <a:schemeClr val="accent2"/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Tabelle1!$A$2:$A$3</c:f>
              <c:strCache>
                <c:ptCount val="2"/>
                <c:pt idx="0">
                  <c:v>Männlich </c:v>
                </c:pt>
                <c:pt idx="1">
                  <c:v>Weiblich</c:v>
                </c:pt>
              </c:strCache>
            </c:strRef>
          </c:cat>
          <c:val>
            <c:numRef>
              <c:f>Tabelle1!$C$2:$C$3</c:f>
              <c:numCache>
                <c:formatCode>0.0</c:formatCode>
                <c:ptCount val="2"/>
                <c:pt idx="0">
                  <c:v>1.8</c:v>
                </c:pt>
                <c:pt idx="1">
                  <c:v>-6.5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F-E651-4A98-A747-6F913816D7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0"/>
        <c:axId val="685988736"/>
        <c:axId val="685982832"/>
      </c:barChart>
      <c:valAx>
        <c:axId val="685982832"/>
        <c:scaling>
          <c:orientation val="minMax"/>
          <c:max val="30"/>
          <c:min val="-25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crossAx val="685988736"/>
        <c:crosses val="autoZero"/>
        <c:crossBetween val="between"/>
        <c:majorUnit val="5"/>
      </c:valAx>
      <c:catAx>
        <c:axId val="685988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ea typeface="+mn-ea"/>
                <a:cs typeface="+mn-cs"/>
              </a:defRPr>
            </a:pPr>
            <a:endParaRPr lang="de-DE"/>
          </a:p>
        </c:txPr>
        <c:crossAx val="6859828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11233667090998"/>
          <c:y val="4.286441526633003E-2"/>
          <c:w val="0.75193996250635808"/>
          <c:h val="0.753992585886278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Herbst 2020</c:v>
                </c:pt>
              </c:strCache>
            </c:strRef>
          </c:tx>
          <c:spPr>
            <a:solidFill>
              <a:schemeClr val="tx2">
                <a:lumMod val="50000"/>
                <a:lumOff val="50000"/>
              </a:schemeClr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355-4890-B89B-C183A636F44C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355-4890-B89B-C183A636F44C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355-4890-B89B-C183A636F44C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355-4890-B89B-C183A636F44C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355-4890-B89B-C183A636F44C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355-4890-B89B-C183A636F44C}"/>
              </c:ext>
            </c:extLst>
          </c:dPt>
          <c:dPt>
            <c:idx val="7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3355-4890-B89B-C183A636F44C}"/>
              </c:ext>
            </c:extLst>
          </c:dPt>
          <c:dPt>
            <c:idx val="8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3355-4890-B89B-C183A636F44C}"/>
              </c:ext>
            </c:extLst>
          </c:dPt>
          <c:dPt>
            <c:idx val="9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3355-4890-B89B-C183A636F44C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3355-4890-B89B-C183A636F44C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3355-4890-B89B-C183A636F44C}"/>
              </c:ext>
            </c:extLst>
          </c:dPt>
          <c:dPt>
            <c:idx val="12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3355-4890-B89B-C183A636F44C}"/>
              </c:ext>
            </c:extLst>
          </c:dPt>
          <c:dPt>
            <c:idx val="13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3355-4890-B89B-C183A636F44C}"/>
              </c:ext>
            </c:extLst>
          </c:dPt>
          <c:dPt>
            <c:idx val="14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3355-4890-B89B-C183A636F44C}"/>
              </c:ext>
            </c:extLst>
          </c:dPt>
          <c:dPt>
            <c:idx val="15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3355-4890-B89B-C183A636F44C}"/>
              </c:ext>
            </c:extLst>
          </c:dPt>
          <c:dPt>
            <c:idx val="16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3355-4890-B89B-C183A636F44C}"/>
              </c:ext>
            </c:extLst>
          </c:dPt>
          <c:dLbls>
            <c:dLbl>
              <c:idx val="0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Lato" panose="020F0502020204030203" pitchFamily="34" charset="0"/>
                      <a:ea typeface="Lato" panose="020F0502020204030203" pitchFamily="34" charset="0"/>
                      <a:cs typeface="Lato" panose="020F0502020204030203" pitchFamily="34" charset="0"/>
                    </a:defRPr>
                  </a:pPr>
                  <a:endParaRPr lang="de-DE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3355-4890-B89B-C183A636F44C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Tabelle1!$A$2:$A$5</c:f>
              <c:strCache>
                <c:ptCount val="4"/>
                <c:pt idx="0">
                  <c:v>50 bis 65 Jahre</c:v>
                </c:pt>
                <c:pt idx="1">
                  <c:v>40 bis 49 Jahre</c:v>
                </c:pt>
                <c:pt idx="2">
                  <c:v>30 bis 39 Jahre</c:v>
                </c:pt>
                <c:pt idx="3">
                  <c:v>18 bis 29 Jahre</c:v>
                </c:pt>
              </c:strCache>
            </c:strRef>
          </c:cat>
          <c:val>
            <c:numRef>
              <c:f>Tabelle1!$B$2:$B$5</c:f>
              <c:numCache>
                <c:formatCode>0.0</c:formatCode>
                <c:ptCount val="4"/>
                <c:pt idx="0">
                  <c:v>-14.235150677473825</c:v>
                </c:pt>
                <c:pt idx="1">
                  <c:v>12.388047414690561</c:v>
                </c:pt>
                <c:pt idx="2">
                  <c:v>9.7557114317673381</c:v>
                </c:pt>
                <c:pt idx="3">
                  <c:v>20.579276650388962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3355-4890-B89B-C183A636F44C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Frühjahr 2025</c:v>
                </c:pt>
              </c:strCache>
            </c:strRef>
          </c:tx>
          <c:spPr>
            <a:solidFill>
              <a:schemeClr val="accent2"/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Tabelle1!$A$2:$A$5</c:f>
              <c:strCache>
                <c:ptCount val="4"/>
                <c:pt idx="0">
                  <c:v>50 bis 65 Jahre</c:v>
                </c:pt>
                <c:pt idx="1">
                  <c:v>40 bis 49 Jahre</c:v>
                </c:pt>
                <c:pt idx="2">
                  <c:v>30 bis 39 Jahre</c:v>
                </c:pt>
                <c:pt idx="3">
                  <c:v>18 bis 29 Jahre</c:v>
                </c:pt>
              </c:strCache>
            </c:strRef>
          </c:cat>
          <c:val>
            <c:numRef>
              <c:f>Tabelle1!$C$2:$C$5</c:f>
              <c:numCache>
                <c:formatCode>0.0</c:formatCode>
                <c:ptCount val="4"/>
                <c:pt idx="0">
                  <c:v>-19</c:v>
                </c:pt>
                <c:pt idx="1">
                  <c:v>-3.6</c:v>
                </c:pt>
                <c:pt idx="2">
                  <c:v>9.1</c:v>
                </c:pt>
                <c:pt idx="3">
                  <c:v>16.899999999999999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1-3355-4890-B89B-C183A636F4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0"/>
        <c:axId val="685988736"/>
        <c:axId val="685982832"/>
      </c:barChart>
      <c:valAx>
        <c:axId val="685982832"/>
        <c:scaling>
          <c:orientation val="minMax"/>
          <c:max val="30"/>
          <c:min val="-25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crossAx val="685988736"/>
        <c:crosses val="autoZero"/>
        <c:crossBetween val="between"/>
        <c:majorUnit val="5"/>
        <c:minorUnit val="2"/>
      </c:valAx>
      <c:catAx>
        <c:axId val="685988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ea typeface="+mn-ea"/>
                <a:cs typeface="+mn-cs"/>
              </a:defRPr>
            </a:pPr>
            <a:endParaRPr lang="de-DE"/>
          </a:p>
        </c:txPr>
        <c:crossAx val="6859828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465995146042271"/>
          <c:y val="0.87207044080659324"/>
          <c:w val="0.29453619161100231"/>
          <c:h val="0.116539787298251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13340576373213"/>
          <c:y val="4.1524010347007229E-2"/>
          <c:w val="0.85140311425658943"/>
          <c:h val="0.823394063427369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Ja Weiblich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Lato" panose="020F0502020204030203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Tabelle1!$A$2</c:f>
              <c:strCache>
                <c:ptCount val="1"/>
                <c:pt idx="0">
                  <c:v>Ja</c:v>
                </c:pt>
              </c:strCache>
            </c:strRef>
          </c:cat>
          <c:val>
            <c:numRef>
              <c:f>Tabelle1!$B$2</c:f>
              <c:numCache>
                <c:formatCode>0.0%</c:formatCode>
                <c:ptCount val="1"/>
                <c:pt idx="0">
                  <c:v>0.78622738513682744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B9-4857-B369-958C94869B5F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Ja Männlich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Lato" panose="020F0502020204030203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Tabelle1!$A$2</c:f>
              <c:strCache>
                <c:ptCount val="1"/>
                <c:pt idx="0">
                  <c:v>Ja</c:v>
                </c:pt>
              </c:strCache>
            </c:strRef>
          </c:cat>
          <c:val>
            <c:numRef>
              <c:f>Tabelle1!$C$2</c:f>
              <c:numCache>
                <c:formatCode>0.0%</c:formatCode>
                <c:ptCount val="1"/>
                <c:pt idx="0">
                  <c:v>0.67993698512567091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42-4EC8-B02D-BB9B9D52F1A8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Spalte1</c:v>
                </c:pt>
              </c:strCache>
            </c:strRef>
          </c:tx>
          <c:invertIfNegative val="0"/>
          <c:cat>
            <c:strRef>
              <c:f>Tabelle1!$A$2</c:f>
              <c:strCache>
                <c:ptCount val="1"/>
                <c:pt idx="0">
                  <c:v>Ja</c:v>
                </c:pt>
              </c:strCache>
            </c:strRef>
          </c:cat>
          <c:val>
            <c:numRef>
              <c:f>Tabelle1!$D$2</c:f>
              <c:numCache>
                <c:formatCode>0.0%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0-4D93-4977-830E-AA512D5C1E9A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Ja Gesamt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Lato" panose="020F0502020204030203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Tabelle1!$A$2</c:f>
              <c:strCache>
                <c:ptCount val="1"/>
                <c:pt idx="0">
                  <c:v>Ja</c:v>
                </c:pt>
              </c:strCache>
            </c:strRef>
          </c:cat>
          <c:val>
            <c:numRef>
              <c:f>Tabelle1!$E$2</c:f>
              <c:numCache>
                <c:formatCode>0.0%</c:formatCode>
                <c:ptCount val="1"/>
                <c:pt idx="0">
                  <c:v>0.73151596790606466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D7-4C2C-8018-322649CA52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30"/>
        <c:axId val="377500800"/>
        <c:axId val="377502336"/>
      </c:barChart>
      <c:catAx>
        <c:axId val="37750080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 b="0">
                <a:solidFill>
                  <a:srgbClr val="000000"/>
                </a:solidFill>
                <a:latin typeface="Lato" panose="020F0502020204030203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377502336"/>
        <c:crosses val="autoZero"/>
        <c:auto val="1"/>
        <c:lblAlgn val="ctr"/>
        <c:lblOffset val="100"/>
        <c:noMultiLvlLbl val="0"/>
      </c:catAx>
      <c:valAx>
        <c:axId val="377502336"/>
        <c:scaling>
          <c:orientation val="minMax"/>
        </c:scaling>
        <c:delete val="0"/>
        <c:axPos val="b"/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>
                <a:solidFill>
                  <a:srgbClr val="000000"/>
                </a:solidFill>
                <a:latin typeface="Lato" panose="020F0502020204030203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377500800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b"/>
      <c:legendEntry>
        <c:idx val="1"/>
        <c:delete val="1"/>
      </c:legendEntry>
      <c:layout>
        <c:manualLayout>
          <c:xMode val="edge"/>
          <c:yMode val="edge"/>
          <c:x val="0.29167730368742012"/>
          <c:y val="0.34001831700842894"/>
          <c:w val="0.41386850772550726"/>
          <c:h val="6.5734465469334535E-2"/>
        </c:manualLayout>
      </c:layout>
      <c:overlay val="0"/>
      <c:txPr>
        <a:bodyPr/>
        <a:lstStyle/>
        <a:p>
          <a:pPr>
            <a:defRPr sz="1600" b="0">
              <a:latin typeface="Lato" panose="020F0502020204030203" pitchFamily="34" charset="0"/>
              <a:cs typeface="Arial" panose="020B0604020202020204" pitchFamily="34" charset="0"/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333221761411924"/>
          <c:y val="9.7041623487874359E-2"/>
          <c:w val="0.75193996250635808"/>
          <c:h val="0.8294945434157333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Sommer 2020</c:v>
                </c:pt>
              </c:strCache>
            </c:strRef>
          </c:tx>
          <c:spPr>
            <a:solidFill>
              <a:schemeClr val="tx2">
                <a:lumMod val="50000"/>
                <a:lumOff val="50000"/>
              </a:schemeClr>
            </a:solidFill>
            <a:ln w="19050">
              <a:solidFill>
                <a:schemeClr val="bg1"/>
              </a:solidFill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84B-4B31-A944-C4BB3A4DB53B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84B-4B31-A944-C4BB3A4DB53B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84B-4B31-A944-C4BB3A4DB53B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84B-4B31-A944-C4BB3A4DB53B}"/>
              </c:ext>
            </c:extLst>
          </c:dPt>
          <c:dPt>
            <c:idx val="7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84B-4B31-A944-C4BB3A4DB53B}"/>
              </c:ext>
            </c:extLst>
          </c:dPt>
          <c:dPt>
            <c:idx val="8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84B-4B31-A944-C4BB3A4DB53B}"/>
              </c:ext>
            </c:extLst>
          </c:dPt>
          <c:dPt>
            <c:idx val="9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84B-4B31-A944-C4BB3A4DB53B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D84B-4B31-A944-C4BB3A4DB53B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D84B-4B31-A944-C4BB3A4DB53B}"/>
              </c:ext>
            </c:extLst>
          </c:dPt>
          <c:dPt>
            <c:idx val="12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D84B-4B31-A944-C4BB3A4DB53B}"/>
              </c:ext>
            </c:extLst>
          </c:dPt>
          <c:dPt>
            <c:idx val="13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D84B-4B31-A944-C4BB3A4DB53B}"/>
              </c:ext>
            </c:extLst>
          </c:dPt>
          <c:dPt>
            <c:idx val="14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D84B-4B31-A944-C4BB3A4DB53B}"/>
              </c:ext>
            </c:extLst>
          </c:dPt>
          <c:dPt>
            <c:idx val="15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D84B-4B31-A944-C4BB3A4DB53B}"/>
              </c:ext>
            </c:extLst>
          </c:dPt>
          <c:dPt>
            <c:idx val="16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D84B-4B31-A944-C4BB3A4DB53B}"/>
              </c:ext>
            </c:extLst>
          </c:dPt>
          <c:dLbls>
            <c:dLbl>
              <c:idx val="0"/>
              <c:layout>
                <c:manualLayout>
                  <c:x val="0"/>
                  <c:y val="-5.0519326665544805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D84B-4B31-A944-C4BB3A4DB53B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</c:f>
              <c:strCache>
                <c:ptCount val="1"/>
                <c:pt idx="0">
                  <c:v>Deutschland gesamt</c:v>
                </c:pt>
              </c:strCache>
            </c:strRef>
          </c:cat>
          <c:val>
            <c:numRef>
              <c:f>Tabelle1!$B$2</c:f>
              <c:numCache>
                <c:formatCode>0.0</c:formatCode>
                <c:ptCount val="1"/>
                <c:pt idx="0">
                  <c:v>24.9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D84B-4B31-A944-C4BB3A4DB53B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Sommer 2025</c:v>
                </c:pt>
              </c:strCache>
            </c:strRef>
          </c:tx>
          <c:spPr>
            <a:solidFill>
              <a:schemeClr val="accent2"/>
            </a:solidFill>
            <a:ln w="19050">
              <a:solidFill>
                <a:schemeClr val="bg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40901035075933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D84B-4B31-A944-C4BB3A4DB5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Deutschland gesamt</c:v>
                </c:pt>
              </c:strCache>
            </c:strRef>
          </c:cat>
          <c:val>
            <c:numRef>
              <c:f>Tabelle1!$C$2</c:f>
              <c:numCache>
                <c:formatCode>0.0</c:formatCode>
                <c:ptCount val="1"/>
                <c:pt idx="0">
                  <c:v>33.6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D84B-4B31-A944-C4BB3A4DB5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0"/>
        <c:axId val="685988736"/>
        <c:axId val="685982832"/>
      </c:barChart>
      <c:valAx>
        <c:axId val="685982832"/>
        <c:scaling>
          <c:orientation val="minMax"/>
          <c:max val="6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crossAx val="685988736"/>
        <c:crosses val="autoZero"/>
        <c:crossBetween val="between"/>
      </c:valAx>
      <c:catAx>
        <c:axId val="685988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ea typeface="+mn-ea"/>
                <a:cs typeface="+mn-cs"/>
              </a:defRPr>
            </a:pPr>
            <a:endParaRPr lang="de-DE"/>
          </a:p>
        </c:txPr>
        <c:crossAx val="6859828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28575">
      <a:solidFill>
        <a:schemeClr val="tx2">
          <a:lumMod val="50000"/>
          <a:lumOff val="50000"/>
        </a:schemeClr>
      </a:solidFill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9507977979515299"/>
          <c:y val="2.5455905378402102E-2"/>
          <c:w val="0.61937556028295571"/>
          <c:h val="0.7533381196134922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Rang 1</c:v>
                </c:pt>
              </c:strCache>
            </c:strRef>
          </c:tx>
          <c:spPr>
            <a:solidFill>
              <a:srgbClr val="ED7D3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rgbClr val="0A0A0A"/>
                    </a:solidFill>
                    <a:latin typeface="Lato" panose="020F0502020204030203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Tabelle1!$A$2:$A$19</c:f>
              <c:strCache>
                <c:ptCount val="17"/>
                <c:pt idx="1">
                  <c:v>Möglichkeit der Aufteilung der Beiträge in sicherheits- und renditeorientierte Schwerpunkte</c:v>
                </c:pt>
                <c:pt idx="6">
                  <c:v>Möglichkeit, nebenbei (z.B. durch Aufrunden an der Supermarktkasse) zusätzliche Beiträge zur Verbesserung der späteren Leistung zahlen zu können</c:v>
                </c:pt>
                <c:pt idx="11">
                  <c:v>Hinterbliebenenabsicherung im Todesfall auch in der Ansparphase</c:v>
                </c:pt>
                <c:pt idx="16">
                  <c:v>Anpassungsmöglichkeiten für die jeweilige Lebenssituation</c:v>
                </c:pt>
              </c:strCache>
            </c:strRef>
          </c:cat>
          <c:val>
            <c:numRef>
              <c:f>Tabelle1!$B$2:$B$19</c:f>
              <c:numCache>
                <c:formatCode>General</c:formatCode>
                <c:ptCount val="18"/>
                <c:pt idx="0" formatCode="0.0%">
                  <c:v>0.19400000000000001</c:v>
                </c:pt>
                <c:pt idx="2" formatCode="0.0%">
                  <c:v>0.21099999999999999</c:v>
                </c:pt>
                <c:pt idx="5" formatCode="0.0%">
                  <c:v>0.221</c:v>
                </c:pt>
                <c:pt idx="7" formatCode="0.0%">
                  <c:v>0.20799999999999999</c:v>
                </c:pt>
                <c:pt idx="10" formatCode="0.0%">
                  <c:v>0.24</c:v>
                </c:pt>
                <c:pt idx="12" formatCode="0.0%">
                  <c:v>0.27200000000000002</c:v>
                </c:pt>
                <c:pt idx="15" formatCode="0.0%">
                  <c:v>0.34399999999999997</c:v>
                </c:pt>
                <c:pt idx="17" formatCode="0.0%">
                  <c:v>0.308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D8-499C-826C-F56E61A2A7DD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Rang 2</c:v>
                </c:pt>
              </c:strCache>
            </c:strRef>
          </c:tx>
          <c:spPr>
            <a:solidFill>
              <a:srgbClr val="ED7D31">
                <a:lumMod val="60000"/>
                <a:lumOff val="4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sz="1200">
                    <a:solidFill>
                      <a:srgbClr val="0A0A0A"/>
                    </a:solidFill>
                    <a:latin typeface="Lato" panose="020F0502020204030203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Tabelle1!$A$2:$A$19</c:f>
              <c:strCache>
                <c:ptCount val="17"/>
                <c:pt idx="1">
                  <c:v>Möglichkeit der Aufteilung der Beiträge in sicherheits- und renditeorientierte Schwerpunkte</c:v>
                </c:pt>
                <c:pt idx="6">
                  <c:v>Möglichkeit, nebenbei (z.B. durch Aufrunden an der Supermarktkasse) zusätzliche Beiträge zur Verbesserung der späteren Leistung zahlen zu können</c:v>
                </c:pt>
                <c:pt idx="11">
                  <c:v>Hinterbliebenenabsicherung im Todesfall auch in der Ansparphase</c:v>
                </c:pt>
                <c:pt idx="16">
                  <c:v>Anpassungsmöglichkeiten für die jeweilige Lebenssituation</c:v>
                </c:pt>
              </c:strCache>
            </c:strRef>
          </c:cat>
          <c:val>
            <c:numRef>
              <c:f>Tabelle1!$C$2:$C$19</c:f>
              <c:numCache>
                <c:formatCode>General</c:formatCode>
                <c:ptCount val="18"/>
                <c:pt idx="0" formatCode="0.0%">
                  <c:v>0.17100000000000001</c:v>
                </c:pt>
                <c:pt idx="2" formatCode="0.0%">
                  <c:v>0.246</c:v>
                </c:pt>
                <c:pt idx="5" formatCode="0.0%">
                  <c:v>0.20899999999999999</c:v>
                </c:pt>
                <c:pt idx="7" formatCode="0.0%">
                  <c:v>0.217</c:v>
                </c:pt>
                <c:pt idx="10" formatCode="0.0%">
                  <c:v>0.28899999999999998</c:v>
                </c:pt>
                <c:pt idx="12" formatCode="0.0%">
                  <c:v>0.20599999999999999</c:v>
                </c:pt>
                <c:pt idx="15" formatCode="0.0%">
                  <c:v>0.33</c:v>
                </c:pt>
                <c:pt idx="17" formatCode="0.0%">
                  <c:v>0.33200000000000002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D8-499C-826C-F56E61A2A7D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"/>
        <c:overlap val="100"/>
        <c:axId val="326705920"/>
        <c:axId val="326707456"/>
      </c:barChart>
      <c:catAx>
        <c:axId val="32670592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 b="0">
                <a:solidFill>
                  <a:srgbClr val="000000"/>
                </a:solidFill>
                <a:latin typeface="Lato" panose="020F0502020204030203" pitchFamily="34" charset="0"/>
              </a:defRPr>
            </a:pPr>
            <a:endParaRPr lang="de-DE"/>
          </a:p>
        </c:txPr>
        <c:crossAx val="326707456"/>
        <c:crosses val="autoZero"/>
        <c:auto val="1"/>
        <c:lblAlgn val="ctr"/>
        <c:lblOffset val="100"/>
        <c:noMultiLvlLbl val="0"/>
      </c:catAx>
      <c:valAx>
        <c:axId val="326707456"/>
        <c:scaling>
          <c:orientation val="minMax"/>
          <c:max val="0.70000000000000007"/>
        </c:scaling>
        <c:delete val="0"/>
        <c:axPos val="b"/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>
                <a:solidFill>
                  <a:srgbClr val="000000"/>
                </a:solidFill>
                <a:latin typeface="Lato" panose="020F0502020204030203" pitchFamily="34" charset="0"/>
              </a:defRPr>
            </a:pPr>
            <a:endParaRPr lang="de-DE"/>
          </a:p>
        </c:txPr>
        <c:crossAx val="326705920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3646449613350295"/>
          <c:y val="0.85218099820268678"/>
          <c:w val="0.60144185150373342"/>
          <c:h val="6.5153027038026237E-2"/>
        </c:manualLayout>
      </c:layout>
      <c:overlay val="0"/>
      <c:txPr>
        <a:bodyPr/>
        <a:lstStyle/>
        <a:p>
          <a:pPr>
            <a:defRPr sz="1400" b="0">
              <a:solidFill>
                <a:srgbClr val="0A0A0A"/>
              </a:solidFill>
              <a:latin typeface="Lato" panose="020F0502020204030203" pitchFamily="34" charset="0"/>
              <a:cs typeface="Arial" panose="020B0604020202020204" pitchFamily="34" charset="0"/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11233667090998"/>
          <c:y val="4.286441526633003E-2"/>
          <c:w val="0.75193996250635808"/>
          <c:h val="0.8735850666832178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DIVA-Index Geldanlage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34C-42CC-876A-A2311FB2B3C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34C-42CC-876A-A2311FB2B3C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34C-42CC-876A-A2311FB2B3C0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34C-42CC-876A-A2311FB2B3C0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34C-42CC-876A-A2311FB2B3C0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934C-42CC-876A-A2311FB2B3C0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934C-42CC-876A-A2311FB2B3C0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934C-42CC-876A-A2311FB2B3C0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934C-42CC-876A-A2311FB2B3C0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934C-42CC-876A-A2311FB2B3C0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934C-42CC-876A-A2311FB2B3C0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934C-42CC-876A-A2311FB2B3C0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934C-42CC-876A-A2311FB2B3C0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934C-42CC-876A-A2311FB2B3C0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934C-42CC-876A-A2311FB2B3C0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Tabelle1!$A$2:$A$3</c:f>
              <c:strCache>
                <c:ptCount val="1"/>
                <c:pt idx="0">
                  <c:v>Frauen - Deutschland gesamt                             (n = 979)</c:v>
                </c:pt>
              </c:strCache>
            </c:strRef>
          </c:cat>
          <c:val>
            <c:numRef>
              <c:f>Tabelle1!$B$2:$B$2</c:f>
              <c:numCache>
                <c:formatCode>0.0</c:formatCode>
                <c:ptCount val="1"/>
                <c:pt idx="0">
                  <c:v>28.8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934C-42CC-876A-A2311FB2B3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50"/>
        <c:axId val="685988736"/>
        <c:axId val="685982832"/>
      </c:barChart>
      <c:valAx>
        <c:axId val="685982832"/>
        <c:scaling>
          <c:orientation val="minMax"/>
          <c:max val="6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crossAx val="685988736"/>
        <c:crosses val="autoZero"/>
        <c:crossBetween val="between"/>
      </c:valAx>
      <c:catAx>
        <c:axId val="685988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ea typeface="+mn-ea"/>
                <a:cs typeface="+mn-cs"/>
              </a:defRPr>
            </a:pPr>
            <a:endParaRPr lang="de-DE"/>
          </a:p>
        </c:txPr>
        <c:crossAx val="6859828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28575">
      <a:solidFill>
        <a:schemeClr val="tx2">
          <a:lumMod val="50000"/>
          <a:lumOff val="50000"/>
        </a:schemeClr>
      </a:solidFill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11233667090998"/>
          <c:y val="4.286441526633003E-2"/>
          <c:w val="0.75193996250635808"/>
          <c:h val="0.8735850666832178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DIVA-Index Geldanlage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EED-455F-BD12-F86A4CC9744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EED-455F-BD12-F86A4CC9744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5D7E-4324-9683-4E8179FFBECF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EED-455F-BD12-F86A4CC9744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EED-455F-BD12-F86A4CC9744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EED-455F-BD12-F86A4CC9744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EED-455F-BD12-F86A4CC9744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0EED-455F-BD12-F86A4CC97442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0EED-455F-BD12-F86A4CC97442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0EED-455F-BD12-F86A4CC9744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0EED-455F-BD12-F86A4CC9744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0EED-455F-BD12-F86A4CC97442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0EED-455F-BD12-F86A4CC97442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0EED-455F-BD12-F86A4CC97442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0EED-455F-BD12-F86A4CC97442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0EED-455F-BD12-F86A4CC97442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0EED-455F-BD12-F86A4CC97442}"/>
              </c:ext>
            </c:extLst>
          </c:dPt>
          <c:dLbls>
            <c:dLbl>
              <c:idx val="0"/>
              <c:layout>
                <c:manualLayout>
                  <c:x val="1.6553151358426161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EED-455F-BD12-F86A4CC97442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Tabelle1!$A$2:$A$5</c:f>
              <c:strCache>
                <c:ptCount val="4"/>
                <c:pt idx="0">
                  <c:v>Frauen - ab 65 Jahre         (n = 198)</c:v>
                </c:pt>
                <c:pt idx="1">
                  <c:v>Frauen - 50 bis 64 Jahre   (n = 289)</c:v>
                </c:pt>
                <c:pt idx="2">
                  <c:v>Frauen - 30 bis 49 Jahre       (n = 312)</c:v>
                </c:pt>
                <c:pt idx="3">
                  <c:v>Frauen - 18 bis 29 Jahre     (n = 198)</c:v>
                </c:pt>
              </c:strCache>
            </c:strRef>
          </c:cat>
          <c:val>
            <c:numRef>
              <c:f>Tabelle1!$B$2:$B$5</c:f>
              <c:numCache>
                <c:formatCode>0.0</c:formatCode>
                <c:ptCount val="4"/>
                <c:pt idx="0">
                  <c:v>12.9</c:v>
                </c:pt>
                <c:pt idx="1">
                  <c:v>19.7</c:v>
                </c:pt>
                <c:pt idx="2">
                  <c:v>39.799999999999997</c:v>
                </c:pt>
                <c:pt idx="3">
                  <c:v>54.8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0EED-455F-BD12-F86A4CC974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50"/>
        <c:axId val="685988736"/>
        <c:axId val="685982832"/>
      </c:barChart>
      <c:valAx>
        <c:axId val="685982832"/>
        <c:scaling>
          <c:orientation val="minMax"/>
          <c:max val="6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crossAx val="685988736"/>
        <c:crosses val="autoZero"/>
        <c:crossBetween val="between"/>
      </c:valAx>
      <c:catAx>
        <c:axId val="685988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pPr>
            <a:endParaRPr lang="de-DE"/>
          </a:p>
        </c:txPr>
        <c:crossAx val="6859828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 sz="1400"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pPr>
      <a:endParaRPr lang="de-D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842191601049882E-2"/>
          <c:y val="5.3085875984251976E-2"/>
          <c:w val="0.90380553168389821"/>
          <c:h val="0.734843223881204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Männlich 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Tabelle1!$A$2:$A$4</c:f>
              <c:strCache>
                <c:ptCount val="3"/>
                <c:pt idx="0">
                  <c:v>Ja, besitze ich derzeit / besitzen wir derzeit</c:v>
                </c:pt>
                <c:pt idx="1">
                  <c:v>Ja, habe ich bis vor Kurzem besessen / haben wir bis vor Kurzem besessen</c:v>
                </c:pt>
                <c:pt idx="2">
                  <c:v>Nein, weder noch</c:v>
                </c:pt>
              </c:strCache>
            </c:strRef>
          </c:cat>
          <c:val>
            <c:numRef>
              <c:f>Tabelle1!$B$2:$B$4</c:f>
              <c:numCache>
                <c:formatCode>0.0%</c:formatCode>
                <c:ptCount val="3"/>
                <c:pt idx="0">
                  <c:v>0.502</c:v>
                </c:pt>
                <c:pt idx="1">
                  <c:v>8.2000000000000003E-2</c:v>
                </c:pt>
                <c:pt idx="2">
                  <c:v>0.41699999999999998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0A-422D-8FD2-487D4516C38A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Weiblich 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Tabelle1!$A$2:$A$4</c:f>
              <c:strCache>
                <c:ptCount val="3"/>
                <c:pt idx="0">
                  <c:v>Ja, besitze ich derzeit / besitzen wir derzeit</c:v>
                </c:pt>
                <c:pt idx="1">
                  <c:v>Ja, habe ich bis vor Kurzem besessen / haben wir bis vor Kurzem besessen</c:v>
                </c:pt>
                <c:pt idx="2">
                  <c:v>Nein, weder noch</c:v>
                </c:pt>
              </c:strCache>
            </c:strRef>
          </c:cat>
          <c:val>
            <c:numRef>
              <c:f>Tabelle1!$C$2:$C$4</c:f>
              <c:numCache>
                <c:formatCode>0.0%</c:formatCode>
                <c:ptCount val="3"/>
                <c:pt idx="0">
                  <c:v>0.29399999999999998</c:v>
                </c:pt>
                <c:pt idx="1">
                  <c:v>0.08</c:v>
                </c:pt>
                <c:pt idx="2">
                  <c:v>0.626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D1-40A6-9BDB-47D09B02B8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366201856"/>
        <c:axId val="366310528"/>
      </c:barChart>
      <c:catAx>
        <c:axId val="3662018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 b="0"/>
            </a:pPr>
            <a:endParaRPr lang="de-DE"/>
          </a:p>
        </c:txPr>
        <c:crossAx val="366310528"/>
        <c:crosses val="autoZero"/>
        <c:auto val="1"/>
        <c:lblAlgn val="ctr"/>
        <c:lblOffset val="100"/>
        <c:noMultiLvlLbl val="0"/>
      </c:catAx>
      <c:valAx>
        <c:axId val="366310528"/>
        <c:scaling>
          <c:orientation val="minMax"/>
          <c:max val="0.8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de-DE"/>
          </a:p>
        </c:txPr>
        <c:crossAx val="366201856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32266172202971538"/>
          <c:y val="3.1354171426925925E-2"/>
          <c:w val="0.2915896248978786"/>
          <c:h val="9.884566683150918E-2"/>
        </c:manualLayout>
      </c:layout>
      <c:overlay val="0"/>
    </c:legend>
    <c:plotVisOnly val="1"/>
    <c:dispBlanksAs val="gap"/>
    <c:showDLblsOverMax val="0"/>
  </c:chart>
  <c:spPr>
    <a:ln w="19050">
      <a:noFill/>
    </a:ln>
  </c:spPr>
  <c:txPr>
    <a:bodyPr/>
    <a:lstStyle/>
    <a:p>
      <a:pPr>
        <a:defRPr sz="1400"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pPr>
      <a:endParaRPr lang="de-D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865941070048578"/>
          <c:y val="4.286441526633003E-2"/>
          <c:w val="0.62993811368377017"/>
          <c:h val="0.8735850666832178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Weiblich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F02-4D39-972B-272A6D85A84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569-4702-9444-BEA888FF6BE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EA5-4672-AE35-A3FB3F05FA13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1A26-4521-B078-D18E9669FE13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2-1A26-4521-B078-D18E9669FE13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82F0-468E-BCB7-D34B0C672DC8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82F0-468E-BCB7-D34B0C672DC8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82F0-468E-BCB7-D34B0C672DC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Tabelle1!$A$2:$A$4</c:f>
              <c:strCache>
                <c:ptCount val="3"/>
                <c:pt idx="0">
                  <c:v>in Kryptowährungen (z.B. Bitcoin etc.)</c:v>
                </c:pt>
                <c:pt idx="1">
                  <c:v>in aktienbasierten Geldanlagen wie Aktien oder Aktienfonds</c:v>
                </c:pt>
                <c:pt idx="2">
                  <c:v>in Tagesgeld-, Festgeld-, Giro- oder anderen Bankanlagen</c:v>
                </c:pt>
              </c:strCache>
            </c:strRef>
          </c:cat>
          <c:val>
            <c:numRef>
              <c:f>Tabelle1!$B$2:$B$4</c:f>
              <c:numCache>
                <c:formatCode>0.0%</c:formatCode>
                <c:ptCount val="3"/>
                <c:pt idx="0">
                  <c:v>0.10199999999999999</c:v>
                </c:pt>
                <c:pt idx="1">
                  <c:v>0.23499999999999999</c:v>
                </c:pt>
                <c:pt idx="2">
                  <c:v>0.49299999999999999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A26-4521-B078-D18E9669FE13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Männlich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Tabelle1!$A$2:$A$4</c:f>
              <c:strCache>
                <c:ptCount val="3"/>
                <c:pt idx="0">
                  <c:v>in Kryptowährungen (z.B. Bitcoin etc.)</c:v>
                </c:pt>
                <c:pt idx="1">
                  <c:v>in aktienbasierten Geldanlagen wie Aktien oder Aktienfonds</c:v>
                </c:pt>
                <c:pt idx="2">
                  <c:v>in Tagesgeld-, Festgeld-, Giro- oder anderen Bankanlagen</c:v>
                </c:pt>
              </c:strCache>
            </c:strRef>
          </c:cat>
          <c:val>
            <c:numRef>
              <c:f>Tabelle1!$C$2:$C$4</c:f>
              <c:numCache>
                <c:formatCode>0.0%</c:formatCode>
                <c:ptCount val="3"/>
                <c:pt idx="0">
                  <c:v>0.216</c:v>
                </c:pt>
                <c:pt idx="1">
                  <c:v>0.38600000000000001</c:v>
                </c:pt>
                <c:pt idx="2">
                  <c:v>0.44500000000000001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2BFC-43A5-973D-8508B95085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50"/>
        <c:axId val="685988736"/>
        <c:axId val="685982832"/>
      </c:barChart>
      <c:valAx>
        <c:axId val="685982832"/>
        <c:scaling>
          <c:orientation val="minMax"/>
          <c:max val="0.60000000000000009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pPr>
            <a:endParaRPr lang="de-DE"/>
          </a:p>
        </c:txPr>
        <c:crossAx val="685988736"/>
        <c:crosses val="autoZero"/>
        <c:crossBetween val="between"/>
        <c:majorUnit val="0.2"/>
      </c:valAx>
      <c:catAx>
        <c:axId val="685988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pPr>
            <a:endParaRPr lang="de-DE"/>
          </a:p>
        </c:txPr>
        <c:crossAx val="6859828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pPr>
      <a:endParaRPr lang="de-D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10213161738614"/>
          <c:y val="4.1941670250317718E-2"/>
          <c:w val="0.6294512096089997"/>
          <c:h val="0.86086656753337976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Weiblich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Tabelle1!$A$2:$A$4</c:f>
              <c:strCache>
                <c:ptCount val="3"/>
                <c:pt idx="0">
                  <c:v>Zu hohes Risiko der Anlageform (z.B. durch Börsenschwankungen, Krisen)</c:v>
                </c:pt>
                <c:pt idx="1">
                  <c:v>Ungenügendes eigenes Wissen</c:v>
                </c:pt>
                <c:pt idx="2">
                  <c:v>Nicht genügend Geld zum Anlegen</c:v>
                </c:pt>
              </c:strCache>
            </c:strRef>
          </c:cat>
          <c:val>
            <c:numRef>
              <c:f>Tabelle1!$B$2:$B$4</c:f>
              <c:numCache>
                <c:formatCode>0.0%</c:formatCode>
                <c:ptCount val="3"/>
                <c:pt idx="0">
                  <c:v>0.49590303607123898</c:v>
                </c:pt>
                <c:pt idx="1">
                  <c:v>0.53538228906300778</c:v>
                </c:pt>
                <c:pt idx="2">
                  <c:v>0.50888800622868335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5C-44AB-A11B-9E740B78F92E}"/>
            </c:ext>
          </c:extLst>
        </c:ser>
        <c:ser>
          <c:idx val="0"/>
          <c:order val="1"/>
          <c:tx>
            <c:strRef>
              <c:f>Tabelle1!$C$1</c:f>
              <c:strCache>
                <c:ptCount val="1"/>
                <c:pt idx="0">
                  <c:v>Männlich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Tabelle1!$A$2:$A$4</c:f>
              <c:strCache>
                <c:ptCount val="3"/>
                <c:pt idx="0">
                  <c:v>Zu hohes Risiko der Anlageform (z.B. durch Börsenschwankungen, Krisen)</c:v>
                </c:pt>
                <c:pt idx="1">
                  <c:v>Ungenügendes eigenes Wissen</c:v>
                </c:pt>
                <c:pt idx="2">
                  <c:v>Nicht genügend Geld zum Anlegen</c:v>
                </c:pt>
              </c:strCache>
            </c:strRef>
          </c:cat>
          <c:val>
            <c:numRef>
              <c:f>Tabelle1!$C$2:$C$4</c:f>
              <c:numCache>
                <c:formatCode>0.0%</c:formatCode>
                <c:ptCount val="3"/>
                <c:pt idx="0">
                  <c:v>0.38391116219005927</c:v>
                </c:pt>
                <c:pt idx="1">
                  <c:v>0.38495955412072336</c:v>
                </c:pt>
                <c:pt idx="2">
                  <c:v>0.41870037486790501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01-4CD3-B09A-43301C5D37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50"/>
        <c:axId val="377500800"/>
        <c:axId val="377502336"/>
      </c:barChart>
      <c:catAx>
        <c:axId val="37750080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de-DE"/>
          </a:p>
        </c:txPr>
        <c:crossAx val="377502336"/>
        <c:crosses val="autoZero"/>
        <c:auto val="1"/>
        <c:lblAlgn val="ctr"/>
        <c:lblOffset val="100"/>
        <c:noMultiLvlLbl val="0"/>
      </c:catAx>
      <c:valAx>
        <c:axId val="377502336"/>
        <c:scaling>
          <c:orientation val="minMax"/>
          <c:max val="0.8"/>
        </c:scaling>
        <c:delete val="0"/>
        <c:axPos val="b"/>
        <c:numFmt formatCode="0%" sourceLinked="0"/>
        <c:majorTickMark val="none"/>
        <c:minorTickMark val="none"/>
        <c:tickLblPos val="nextTo"/>
        <c:spPr>
          <a:ln>
            <a:noFill/>
          </a:ln>
        </c:spPr>
        <c:crossAx val="377500800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3712069197202488"/>
          <c:y val="0.45127798276896997"/>
          <c:w val="0.11893978705025414"/>
          <c:h val="0.13881130609794851"/>
        </c:manualLayout>
      </c:layout>
      <c:overlay val="0"/>
      <c:txPr>
        <a:bodyPr/>
        <a:lstStyle/>
        <a:p>
          <a:pPr>
            <a:defRPr sz="1400"/>
          </a:pPr>
          <a:endParaRPr lang="de-DE"/>
        </a:p>
      </c:txPr>
    </c:legend>
    <c:plotVisOnly val="1"/>
    <c:dispBlanksAs val="gap"/>
    <c:showDLblsOverMax val="0"/>
  </c:chart>
  <c:spPr>
    <a:ln w="19050">
      <a:noFill/>
    </a:ln>
  </c:spPr>
  <c:txPr>
    <a:bodyPr/>
    <a:lstStyle/>
    <a:p>
      <a:pPr>
        <a:defRPr sz="1200"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pPr>
      <a:endParaRPr lang="de-D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842191601049882E-2"/>
          <c:y val="8.2130917135158521E-2"/>
          <c:w val="0.90380553168389821"/>
          <c:h val="0.78106163301287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Männlich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559-4884-A409-100A5DE02FF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559-4884-A409-100A5DE02FFD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Tabelle1!$A$2:$A$3</c:f>
              <c:strCache>
                <c:ptCount val="2"/>
                <c:pt idx="0">
                  <c:v>Ja</c:v>
                </c:pt>
                <c:pt idx="1">
                  <c:v>Nein</c:v>
                </c:pt>
              </c:strCache>
            </c:strRef>
          </c:cat>
          <c:val>
            <c:numRef>
              <c:f>Tabelle1!$B$2:$B$3</c:f>
              <c:numCache>
                <c:formatCode>0.0%</c:formatCode>
                <c:ptCount val="2"/>
                <c:pt idx="0">
                  <c:v>0.46200000000000002</c:v>
                </c:pt>
                <c:pt idx="1">
                  <c:v>0.53800000000000003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0A-422D-8FD2-487D4516C38A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Weiblich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Tabelle1!$A$2:$A$3</c:f>
              <c:strCache>
                <c:ptCount val="2"/>
                <c:pt idx="0">
                  <c:v>Ja</c:v>
                </c:pt>
                <c:pt idx="1">
                  <c:v>Nein</c:v>
                </c:pt>
              </c:strCache>
            </c:strRef>
          </c:cat>
          <c:val>
            <c:numRef>
              <c:f>Tabelle1!$C$2:$C$3</c:f>
              <c:numCache>
                <c:formatCode>0.0%</c:formatCode>
                <c:ptCount val="2"/>
                <c:pt idx="0">
                  <c:v>0.38700000000000001</c:v>
                </c:pt>
                <c:pt idx="1">
                  <c:v>0.61299999999999999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5EF-4814-8529-16235C29E1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366201856"/>
        <c:axId val="366310528"/>
      </c:barChart>
      <c:catAx>
        <c:axId val="3662018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 b="0"/>
            </a:pPr>
            <a:endParaRPr lang="de-DE"/>
          </a:p>
        </c:txPr>
        <c:crossAx val="366310528"/>
        <c:crosses val="autoZero"/>
        <c:auto val="1"/>
        <c:lblAlgn val="ctr"/>
        <c:lblOffset val="100"/>
        <c:noMultiLvlLbl val="0"/>
      </c:catAx>
      <c:valAx>
        <c:axId val="366310528"/>
        <c:scaling>
          <c:orientation val="minMax"/>
          <c:max val="0.8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de-DE"/>
          </a:p>
        </c:txPr>
        <c:crossAx val="366201856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289692851727311"/>
          <c:y val="8.6418864974551743E-2"/>
          <c:w val="0.5026878838480674"/>
          <c:h val="0.11951781377865008"/>
        </c:manualLayout>
      </c:layout>
      <c:overlay val="0"/>
    </c:legend>
    <c:plotVisOnly val="1"/>
    <c:dispBlanksAs val="gap"/>
    <c:showDLblsOverMax val="0"/>
  </c:chart>
  <c:spPr>
    <a:ln w="19050">
      <a:noFill/>
    </a:ln>
  </c:spPr>
  <c:txPr>
    <a:bodyPr/>
    <a:lstStyle/>
    <a:p>
      <a:pPr>
        <a:defRPr sz="1400"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pPr>
      <a:endParaRPr lang="de-D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842191601049882E-2"/>
          <c:y val="0.28571862137876131"/>
          <c:w val="0.90380553168389821"/>
          <c:h val="0.577473950032262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18 bis 29 Jahre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Tabelle1!$A$2:$A$4</c:f>
              <c:strCache>
                <c:ptCount val="2"/>
                <c:pt idx="0">
                  <c:v>männlich</c:v>
                </c:pt>
                <c:pt idx="1">
                  <c:v>weiblich</c:v>
                </c:pt>
              </c:strCache>
            </c:strRef>
          </c:cat>
          <c:val>
            <c:numRef>
              <c:f>Tabelle1!$B$2:$B$4</c:f>
              <c:numCache>
                <c:formatCode>0.0%</c:formatCode>
                <c:ptCount val="2"/>
                <c:pt idx="0">
                  <c:v>0.69000000000000039</c:v>
                </c:pt>
                <c:pt idx="1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0A-422D-8FD2-487D4516C38A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30 bis 49 Jahre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Tabelle1!$A$2:$A$4</c:f>
              <c:strCache>
                <c:ptCount val="2"/>
                <c:pt idx="0">
                  <c:v>männlich</c:v>
                </c:pt>
                <c:pt idx="1">
                  <c:v>weiblich</c:v>
                </c:pt>
              </c:strCache>
            </c:strRef>
          </c:cat>
          <c:val>
            <c:numRef>
              <c:f>Tabelle1!$C$2:$C$4</c:f>
              <c:numCache>
                <c:formatCode>0.0%</c:formatCode>
                <c:ptCount val="2"/>
                <c:pt idx="0">
                  <c:v>0.57872340425531921</c:v>
                </c:pt>
                <c:pt idx="1">
                  <c:v>0.58450704225352079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E2-4D38-A3FC-8EEC1EC6A596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50 bis 64 Jahre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Tabelle1!$A$2:$A$4</c:f>
              <c:strCache>
                <c:ptCount val="2"/>
                <c:pt idx="0">
                  <c:v>männlich</c:v>
                </c:pt>
                <c:pt idx="1">
                  <c:v>weiblich</c:v>
                </c:pt>
              </c:strCache>
            </c:strRef>
          </c:cat>
          <c:val>
            <c:numRef>
              <c:f>Tabelle1!$D$2:$D$4</c:f>
              <c:numCache>
                <c:formatCode>0.0%</c:formatCode>
                <c:ptCount val="2"/>
                <c:pt idx="0">
                  <c:v>0.36024844720496874</c:v>
                </c:pt>
                <c:pt idx="1">
                  <c:v>0.24242424242424243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E2-4D38-A3FC-8EEC1EC6A596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ab 65 Jahre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Tabelle1!$A$2:$A$4</c:f>
              <c:strCache>
                <c:ptCount val="2"/>
                <c:pt idx="0">
                  <c:v>männlich</c:v>
                </c:pt>
                <c:pt idx="1">
                  <c:v>weiblich</c:v>
                </c:pt>
              </c:strCache>
            </c:strRef>
          </c:cat>
          <c:val>
            <c:numRef>
              <c:f>Tabelle1!$E$2:$E$4</c:f>
              <c:numCache>
                <c:formatCode>0.0%</c:formatCode>
                <c:ptCount val="2"/>
                <c:pt idx="0">
                  <c:v>0.1111111111111109</c:v>
                </c:pt>
                <c:pt idx="1">
                  <c:v>9.4339622641509399E-2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7E2-4D38-A3FC-8EEC1EC6A5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50"/>
        <c:axId val="366201856"/>
        <c:axId val="366310528"/>
      </c:barChart>
      <c:catAx>
        <c:axId val="3662018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 b="1"/>
            </a:pPr>
            <a:endParaRPr lang="de-DE"/>
          </a:p>
        </c:txPr>
        <c:crossAx val="366310528"/>
        <c:crosses val="autoZero"/>
        <c:auto val="1"/>
        <c:lblAlgn val="ctr"/>
        <c:lblOffset val="100"/>
        <c:noMultiLvlLbl val="0"/>
      </c:catAx>
      <c:valAx>
        <c:axId val="366310528"/>
        <c:scaling>
          <c:orientation val="minMax"/>
          <c:max val="0.8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de-DE"/>
          </a:p>
        </c:txPr>
        <c:crossAx val="366201856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9872224348937914"/>
          <c:y val="0.27588802810413632"/>
          <c:w val="0.62743827035452948"/>
          <c:h val="5.5941051997931916E-2"/>
        </c:manualLayout>
      </c:layout>
      <c:overlay val="0"/>
    </c:legend>
    <c:plotVisOnly val="1"/>
    <c:dispBlanksAs val="gap"/>
    <c:showDLblsOverMax val="0"/>
  </c:chart>
  <c:spPr>
    <a:ln w="19050">
      <a:noFill/>
    </a:ln>
  </c:spPr>
  <c:txPr>
    <a:bodyPr/>
    <a:lstStyle/>
    <a:p>
      <a:pPr>
        <a:defRPr sz="1400"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pPr>
      <a:endParaRPr lang="de-DE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2E93A3AF-19C8-6530-C0DF-0CD595FF57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0B18D68-5697-2242-B52F-E7FCA5D76D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37CFB4-9C13-463C-86F7-E7502CA47D49}" type="datetimeFigureOut">
              <a:rPr lang="de-DE" smtClean="0"/>
              <a:t>29.10.2025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F8318C8-CD02-ACD9-9E67-18723C5270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DIVA I Sonderauswertungen Female Finance 2025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8E23AB5-BFC0-BF14-E0E6-DE1640A75E8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994425-D271-48F7-9A26-019F0331C4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864658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414E8C-88AA-4F3F-BF2C-B4BA7752BE64}" type="datetimeFigureOut">
              <a:rPr lang="de-DE" smtClean="0"/>
              <a:t>29.10.2025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DIVA I Sonderauswertungen Female Finance 2025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EFE2AB-80AD-4FA4-8D16-324461008C0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013089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A8F6440-7823-445A-B0C0-BC1B97CF9F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898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100" indent="-284062" defTabSz="94898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007" indent="-226932" defTabSz="94898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8043" indent="-226932" defTabSz="94898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081" indent="-226932" defTabSz="94898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2118" indent="-226932" defTabSz="9489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9156" indent="-226932" defTabSz="9489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6193" indent="-226932" defTabSz="9489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230" indent="-226932" defTabSz="9489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71AF6A-FC27-497D-9D87-25EADEABCF25}" type="slidenum">
              <a:rPr lang="de-DE" altLang="de-D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de-DE" altLang="de-DE" dirty="0">
              <a:solidFill>
                <a:srgbClr val="000000"/>
              </a:solidFill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9D671522-341C-43B5-83EC-BBF9E88FBF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0EA4CA03-A2A3-4DE5-BF97-8DC102D05B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FEFAD63E-2290-3549-6227-D3FFE611CAA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DIVA I Sonderauswertungen Female Finance 2025</a:t>
            </a:r>
          </a:p>
        </p:txBody>
      </p:sp>
    </p:spTree>
    <p:extLst>
      <p:ext uri="{BB962C8B-B14F-4D97-AF65-F5344CB8AC3E}">
        <p14:creationId xmlns:p14="http://schemas.microsoft.com/office/powerpoint/2010/main" val="6903135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9050" y="568325"/>
            <a:ext cx="7032625" cy="3956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6725236-A962-8049-7B8E-2C29A4FFC7A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DIVA I Sonderauswertungen Female Finance 2025</a:t>
            </a:r>
          </a:p>
        </p:txBody>
      </p:sp>
    </p:spTree>
    <p:extLst>
      <p:ext uri="{BB962C8B-B14F-4D97-AF65-F5344CB8AC3E}">
        <p14:creationId xmlns:p14="http://schemas.microsoft.com/office/powerpoint/2010/main" val="16749863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969667-C613-44B0-FEA1-EFA508B5A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3CE97EC-75C2-14CE-DEEF-502F10945B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9050" y="568325"/>
            <a:ext cx="7032625" cy="3956050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84AEF6F-C11B-CA0C-9E0E-2B7FF64357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1FDFEC0-607E-A118-4679-B6D6B7C0C82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DIVA I Sonderauswertungen Female Finance 2025</a:t>
            </a:r>
          </a:p>
        </p:txBody>
      </p:sp>
    </p:spTree>
    <p:extLst>
      <p:ext uri="{BB962C8B-B14F-4D97-AF65-F5344CB8AC3E}">
        <p14:creationId xmlns:p14="http://schemas.microsoft.com/office/powerpoint/2010/main" val="29182018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CCC7B-5DD0-23C0-E855-6691F90AB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E0EF9C1-9E85-E636-5D13-4A3309B02C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5AABDE9-04FD-CEE9-6ECA-13606D1BA2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801D5B-503E-201C-F4E5-8B94A56940B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788AF24C-BDEA-46C5-83F7-C99346B9A832}" type="datetime1">
              <a:rPr lang="de-DE" smtClean="0"/>
              <a:t>29.10.2025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D96AB2-6B5A-69F7-5228-0A963F18F90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DIVA I Sonderauswertungen Female Finance 2025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20ABAB0-90CB-DB18-9DDD-674004C623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F7AC4-C5FD-4F96-92E4-7AD92E5B1A5F}" type="slidenum">
              <a:rPr lang="de-DE" smtClean="0"/>
              <a:pPr/>
              <a:t>17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3577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23813" y="552450"/>
            <a:ext cx="6821488" cy="38385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5B68772-41B9-12B4-5AA2-58AA8C6763C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DIVA I Sonderauswertungen Female Finance 2025</a:t>
            </a:r>
          </a:p>
        </p:txBody>
      </p:sp>
    </p:spTree>
    <p:extLst>
      <p:ext uri="{BB962C8B-B14F-4D97-AF65-F5344CB8AC3E}">
        <p14:creationId xmlns:p14="http://schemas.microsoft.com/office/powerpoint/2010/main" val="3973528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6C48D0-ADD0-F962-77D9-AEED9A2715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3B661C1-4198-201C-4557-E2781B30A8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23813" y="552450"/>
            <a:ext cx="6819901" cy="3836988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BE5F2C3-1A03-2E7F-04B5-865253572E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824391A-6F5E-5392-A5F5-9174474A728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DIVA I Sonderauswertungen Female Finance 2025</a:t>
            </a:r>
          </a:p>
        </p:txBody>
      </p:sp>
    </p:spTree>
    <p:extLst>
      <p:ext uri="{BB962C8B-B14F-4D97-AF65-F5344CB8AC3E}">
        <p14:creationId xmlns:p14="http://schemas.microsoft.com/office/powerpoint/2010/main" val="597442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8FE838-137D-125A-6523-9260804E9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B8B359B-04B1-044C-5067-6B17BB36A7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319088" y="598488"/>
            <a:ext cx="7410451" cy="4168775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C347B1C-0A0E-B485-2AF7-035BCC4741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143F2AD-AFBB-9701-CA3A-97B368119D8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DIVA I Sonderauswertungen Female Finance 2025</a:t>
            </a:r>
          </a:p>
        </p:txBody>
      </p:sp>
    </p:spTree>
    <p:extLst>
      <p:ext uri="{BB962C8B-B14F-4D97-AF65-F5344CB8AC3E}">
        <p14:creationId xmlns:p14="http://schemas.microsoft.com/office/powerpoint/2010/main" val="1178572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20BC9-8021-6703-3FEA-2F4CA8193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0105DEFB-1D9B-7933-EF91-E4945A2EE3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175" y="550863"/>
            <a:ext cx="6819900" cy="3836987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BFDAC2F-91BE-F781-8810-73CEBB2657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FAFEE4C-85C7-72AD-D9F9-69FA3B9C615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DIVA I Sonderauswertungen Female Finance 2025</a:t>
            </a:r>
          </a:p>
        </p:txBody>
      </p:sp>
    </p:spTree>
    <p:extLst>
      <p:ext uri="{BB962C8B-B14F-4D97-AF65-F5344CB8AC3E}">
        <p14:creationId xmlns:p14="http://schemas.microsoft.com/office/powerpoint/2010/main" val="12118321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46022-B3C5-4B09-B13C-6ACCB8F797FA}" type="slidenum">
              <a:rPr lang="de-DE" smtClean="0"/>
              <a:t>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75709D-DC41-57F8-EE33-636CF4BBCDB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DIVA I Sonderauswertungen Female Finance 2025</a:t>
            </a:r>
          </a:p>
        </p:txBody>
      </p:sp>
    </p:spTree>
    <p:extLst>
      <p:ext uri="{BB962C8B-B14F-4D97-AF65-F5344CB8AC3E}">
        <p14:creationId xmlns:p14="http://schemas.microsoft.com/office/powerpoint/2010/main" val="1289727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774305-D1D7-226E-F617-820BC8D21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DDDDC22-4F48-8622-D0C3-5AADAEA2BA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D7BE8E4-3292-D2FA-9316-2845CC1B73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36B714C-4646-A505-A5AB-E76A601750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46022-B3C5-4B09-B13C-6ACCB8F797FA}" type="slidenum">
              <a:rPr lang="de-DE" smtClean="0"/>
              <a:t>10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492EFC3-9DA9-29B4-BC13-D875BF7679D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DIVA I Sonderauswertungen Female Finance 2025</a:t>
            </a:r>
          </a:p>
        </p:txBody>
      </p:sp>
    </p:spTree>
    <p:extLst>
      <p:ext uri="{BB962C8B-B14F-4D97-AF65-F5344CB8AC3E}">
        <p14:creationId xmlns:p14="http://schemas.microsoft.com/office/powerpoint/2010/main" val="3527220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EFE2AB-80AD-4FA4-8D16-324461008C01}" type="slidenum">
              <a:rPr lang="de-DE" smtClean="0"/>
              <a:t>11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2B17AC-9BD9-27B5-69AB-276055DF7A7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DIVA I Sonderauswertungen Female Finance 2025</a:t>
            </a:r>
          </a:p>
        </p:txBody>
      </p:sp>
    </p:spTree>
    <p:extLst>
      <p:ext uri="{BB962C8B-B14F-4D97-AF65-F5344CB8AC3E}">
        <p14:creationId xmlns:p14="http://schemas.microsoft.com/office/powerpoint/2010/main" val="36122976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F21E2-3E6F-3565-890D-117513863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86D6D5C-4AE5-96F6-1A3E-B15F551B3A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1531373-ED49-09A0-2A57-F9168D9BA3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6FFDEA7-9329-51EB-EC7D-7B40F99C32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EFE2AB-80AD-4FA4-8D16-324461008C01}" type="slidenum">
              <a:rPr lang="de-DE" smtClean="0"/>
              <a:t>12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901001-3F69-6318-303D-338FEA3E4D0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DIVA I Sonderauswertungen Female Finance 2025</a:t>
            </a:r>
          </a:p>
        </p:txBody>
      </p:sp>
    </p:spTree>
    <p:extLst>
      <p:ext uri="{BB962C8B-B14F-4D97-AF65-F5344CB8AC3E}">
        <p14:creationId xmlns:p14="http://schemas.microsoft.com/office/powerpoint/2010/main" val="3402947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line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375" y="259627"/>
            <a:ext cx="10053904" cy="508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838201" y="1229989"/>
            <a:ext cx="10515600" cy="4870774"/>
          </a:xfrm>
          <a:prstGeom prst="rect">
            <a:avLst/>
          </a:prstGeom>
        </p:spPr>
        <p:txBody>
          <a:bodyPr rtlCol="0"/>
          <a:lstStyle/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3" name="Datumsplatzhalter 3">
            <a:extLst>
              <a:ext uri="{FF2B5EF4-FFF2-40B4-BE49-F238E27FC236}">
                <a16:creationId xmlns:a16="http://schemas.microsoft.com/office/drawing/2014/main" id="{6A03B4DB-B44F-522D-39F4-2042D83A89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4375" y="6380562"/>
            <a:ext cx="6124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DIVA I Sonderauswertungen Female Finance 2025</a:t>
            </a:r>
            <a:endParaRPr lang="de-DE" dirty="0"/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3BF0C779-7AE5-255C-7BEE-F680EB5FA6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04425" y="638056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BB8558-C22B-4DA8-A9ED-D7A2AC6E91B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1427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>
            <a:extLst>
              <a:ext uri="{FF2B5EF4-FFF2-40B4-BE49-F238E27FC236}">
                <a16:creationId xmlns:a16="http://schemas.microsoft.com/office/drawing/2014/main" id="{21B02F5B-05BB-C509-6226-CA0348F01B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6124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DIVA I Sonderauswertungen Female Finance 2025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337F060-4571-3E72-F2CE-A003A14934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B8558-C22B-4DA8-A9ED-D7A2AC6E91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0380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121920">
              <a:lnSpc>
                <a:spcPts val="1425"/>
              </a:lnSpc>
            </a:pPr>
            <a:endParaRPr lang="de-DE" dirty="0"/>
          </a:p>
        </p:txBody>
      </p:sp>
      <p:sp>
        <p:nvSpPr>
          <p:cNvPr id="2" name="Datumsplatzhalter 3">
            <a:extLst>
              <a:ext uri="{FF2B5EF4-FFF2-40B4-BE49-F238E27FC236}">
                <a16:creationId xmlns:a16="http://schemas.microsoft.com/office/drawing/2014/main" id="{B0477295-2788-86DA-7EE6-43B6E9A69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6124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DIVA I Sonderauswertungen Female Finance 2025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38020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3DF89D3-08AA-BA11-0BB0-9FFE32648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9E412BB-55F7-DFB0-2DAE-06F951160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50F246-937C-DAFC-9B1B-EDBA0CEF74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0372" y="6356350"/>
            <a:ext cx="6124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DIVA I Sonderauswertungen Female Finance 2025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C27081-A236-6FC2-2672-84E13E7085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7825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BB8558-C22B-4DA8-A9ED-D7A2AC6E91B8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8B6A51E-623D-C483-6497-6DFC3684FE4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321364" y="185738"/>
            <a:ext cx="1500095" cy="579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521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8.xml"/><Relationship Id="rId5" Type="http://schemas.openxmlformats.org/officeDocument/2006/relationships/chart" Target="../charts/chart17.xml"/><Relationship Id="rId4" Type="http://schemas.openxmlformats.org/officeDocument/2006/relationships/chart" Target="../charts/char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va.de/" TargetMode="External"/><Relationship Id="rId2" Type="http://schemas.openxmlformats.org/officeDocument/2006/relationships/hyperlink" Target="mailto:michael.heuser@diva.d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E6023EC2-0569-44DE-8910-5AB49E74282F}"/>
              </a:ext>
            </a:extLst>
          </p:cNvPr>
          <p:cNvSpPr/>
          <p:nvPr/>
        </p:nvSpPr>
        <p:spPr>
          <a:xfrm>
            <a:off x="1055689" y="2385740"/>
            <a:ext cx="10760798" cy="2111607"/>
          </a:xfrm>
          <a:prstGeom prst="rect">
            <a:avLst/>
          </a:prstGeom>
          <a:solidFill>
            <a:sysClr val="window" lastClr="FFFFFF"/>
          </a:solidFill>
          <a:ln w="25400" cap="rnd" cmpd="sng" algn="ctr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 defTabSz="914400">
              <a:defRPr/>
            </a:pPr>
            <a:endParaRPr lang="de-DE" kern="0" dirty="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EFB3819-E99D-4CFE-83F1-35D7B11538C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36288"/>
          <a:stretch>
            <a:fillRect/>
          </a:stretch>
        </p:blipFill>
        <p:spPr>
          <a:xfrm>
            <a:off x="1262993" y="2478669"/>
            <a:ext cx="4291639" cy="1231855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D20659F0-941C-D6B3-D644-2C7C0915E46A}"/>
              </a:ext>
            </a:extLst>
          </p:cNvPr>
          <p:cNvSpPr txBox="1"/>
          <p:nvPr/>
        </p:nvSpPr>
        <p:spPr>
          <a:xfrm>
            <a:off x="2763326" y="4727425"/>
            <a:ext cx="91214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00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spcAft>
                <a:spcPts val="600"/>
              </a:spcAft>
            </a:pPr>
            <a:r>
              <a:rPr lang="de-DE" sz="2200" b="1" dirty="0">
                <a:latin typeface="Lato" panose="020F0502020204030203" pitchFamily="34" charset="0"/>
              </a:rPr>
              <a:t>Repräsentative Bürgerbefragungen von 2.000 Personen in Deutschland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7D93000-0C50-BD4E-B93D-CF9D67A859ED}"/>
              </a:ext>
            </a:extLst>
          </p:cNvPr>
          <p:cNvSpPr txBox="1"/>
          <p:nvPr/>
        </p:nvSpPr>
        <p:spPr>
          <a:xfrm>
            <a:off x="1141639" y="3524775"/>
            <a:ext cx="47646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Geldanlage &amp; Altersvorsorge</a:t>
            </a: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415CC3AB-7207-4693-B07C-E018EFECA0C1}"/>
              </a:ext>
            </a:extLst>
          </p:cNvPr>
          <p:cNvSpPr txBox="1">
            <a:spLocks/>
          </p:cNvSpPr>
          <p:nvPr/>
        </p:nvSpPr>
        <p:spPr bwMode="auto">
          <a:xfrm>
            <a:off x="4743450" y="2379767"/>
            <a:ext cx="7097937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de-DE" sz="3200" b="1" kern="1200" cap="all" dirty="0">
                <a:ln w="0"/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defTabSz="914400">
              <a:defRPr/>
            </a:pPr>
            <a:r>
              <a:rPr lang="de-DE" sz="2400" dirty="0">
                <a:solidFill>
                  <a:srgbClr val="000000">
                    <a:lumMod val="50000"/>
                    <a:lumOff val="50000"/>
                  </a:srgbClr>
                </a:solidFill>
                <a:latin typeface="Lato" panose="020F0502020204030203" pitchFamily="34" charset="0"/>
              </a:rPr>
              <a:t>Deutscher Geldanlage-Index und</a:t>
            </a:r>
          </a:p>
          <a:p>
            <a:pPr algn="r" defTabSz="914400">
              <a:defRPr/>
            </a:pPr>
            <a:r>
              <a:rPr lang="de-DE" sz="2400" dirty="0">
                <a:solidFill>
                  <a:srgbClr val="000000">
                    <a:lumMod val="50000"/>
                    <a:lumOff val="50000"/>
                  </a:srgbClr>
                </a:solidFill>
                <a:latin typeface="Lato" panose="020F0502020204030203" pitchFamily="34" charset="0"/>
              </a:rPr>
              <a:t>deutscher Altersvorsorge-index </a:t>
            </a:r>
          </a:p>
          <a:p>
            <a:pPr algn="r" defTabSz="914400">
              <a:defRPr/>
            </a:pPr>
            <a:r>
              <a:rPr lang="de-DE" sz="2400" dirty="0">
                <a:solidFill>
                  <a:srgbClr val="000000">
                    <a:lumMod val="50000"/>
                    <a:lumOff val="50000"/>
                  </a:srgbClr>
                </a:solidFill>
                <a:latin typeface="Lato" panose="020F0502020204030203" pitchFamily="34" charset="0"/>
              </a:rPr>
              <a:t>2025</a:t>
            </a:r>
          </a:p>
          <a:p>
            <a:pPr algn="r" defTabSz="914400">
              <a:spcBef>
                <a:spcPts val="1800"/>
              </a:spcBef>
              <a:defRPr/>
            </a:pPr>
            <a:r>
              <a:rPr lang="de-DE" sz="2400" dirty="0">
                <a:solidFill>
                  <a:srgbClr val="000000">
                    <a:lumMod val="50000"/>
                    <a:lumOff val="50000"/>
                  </a:srgbClr>
                </a:solidFill>
                <a:latin typeface="Lato" panose="020F0502020204030203" pitchFamily="34" charset="0"/>
              </a:rPr>
              <a:t>Sonderauswertungen </a:t>
            </a:r>
          </a:p>
          <a:p>
            <a:pPr algn="r" defTabSz="914400">
              <a:spcBef>
                <a:spcPts val="0"/>
              </a:spcBef>
              <a:defRPr/>
            </a:pPr>
            <a:r>
              <a:rPr lang="de-DE" sz="2400" dirty="0" err="1">
                <a:solidFill>
                  <a:srgbClr val="000000">
                    <a:lumMod val="50000"/>
                    <a:lumOff val="50000"/>
                  </a:srgbClr>
                </a:solidFill>
                <a:latin typeface="Lato" panose="020F0502020204030203" pitchFamily="34" charset="0"/>
              </a:rPr>
              <a:t>Female</a:t>
            </a:r>
            <a:r>
              <a:rPr lang="de-DE" sz="2400" dirty="0">
                <a:solidFill>
                  <a:srgbClr val="000000">
                    <a:lumMod val="50000"/>
                    <a:lumOff val="50000"/>
                  </a:srgbClr>
                </a:solidFill>
                <a:latin typeface="Lato" panose="020F0502020204030203" pitchFamily="34" charset="0"/>
              </a:rPr>
              <a:t> </a:t>
            </a:r>
            <a:r>
              <a:rPr lang="de-DE" sz="2400" dirty="0" err="1">
                <a:solidFill>
                  <a:srgbClr val="000000">
                    <a:lumMod val="50000"/>
                    <a:lumOff val="50000"/>
                  </a:srgbClr>
                </a:solidFill>
                <a:latin typeface="Lato" panose="020F0502020204030203" pitchFamily="34" charset="0"/>
              </a:rPr>
              <a:t>finance</a:t>
            </a:r>
            <a:r>
              <a:rPr lang="de-DE" sz="2400" dirty="0">
                <a:solidFill>
                  <a:srgbClr val="000000">
                    <a:lumMod val="50000"/>
                    <a:lumOff val="50000"/>
                  </a:srgbClr>
                </a:solidFill>
                <a:latin typeface="Lato" panose="020F0502020204030203" pitchFamily="34" charset="0"/>
              </a:rPr>
              <a:t> 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C6153A0A-705B-9932-0EE9-8ECDFB9E7D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B8558-C22B-4DA8-A9ED-D7A2AC6E91B8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9706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7EE608-D6EC-BA3A-B6EE-52A54682E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6BDE8CBD-9630-FE2A-0438-B35DB90624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4786861"/>
              </p:ext>
            </p:extLst>
          </p:nvPr>
        </p:nvGraphicFramePr>
        <p:xfrm>
          <a:off x="520090" y="757306"/>
          <a:ext cx="10885329" cy="55684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41B5C70A-A7A2-73D9-9DFB-2D70246B3D9F}"/>
              </a:ext>
            </a:extLst>
          </p:cNvPr>
          <p:cNvSpPr txBox="1"/>
          <p:nvPr/>
        </p:nvSpPr>
        <p:spPr>
          <a:xfrm>
            <a:off x="9731167" y="6074268"/>
            <a:ext cx="1711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tabLst>
                <a:tab pos="720725" algn="l"/>
              </a:tabLst>
            </a:pPr>
            <a:r>
              <a:rPr lang="de-DE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</a:t>
            </a:r>
            <a:r>
              <a:rPr lang="de-DE" sz="1400" baseline="-25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Frauen</a:t>
            </a:r>
            <a:r>
              <a:rPr lang="de-DE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= 229</a:t>
            </a: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9F6738DD-4E65-0B8E-140B-6E1BC98DDE7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5299" y="277175"/>
            <a:ext cx="11546718" cy="480131"/>
          </a:xfrm>
        </p:spPr>
        <p:txBody>
          <a:bodyPr/>
          <a:lstStyle/>
          <a:p>
            <a:r>
              <a:rPr lang="de-DE" sz="2800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Neobroker 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4EDA9F1-7EBE-3EFD-E7CE-D8BB77CD3AFF}"/>
              </a:ext>
            </a:extLst>
          </p:cNvPr>
          <p:cNvSpPr/>
          <p:nvPr/>
        </p:nvSpPr>
        <p:spPr>
          <a:xfrm>
            <a:off x="844924" y="877893"/>
            <a:ext cx="10885329" cy="43088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defTabSz="914400"/>
            <a:r>
              <a:rPr lang="de-DE" sz="22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Überlegen Sie, in näherer Zukunft Geld über einen Neobroker im Internet anzulegen?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A1562C9-EB71-25D6-5060-F021C59F0BC3}"/>
              </a:ext>
            </a:extLst>
          </p:cNvPr>
          <p:cNvSpPr txBox="1"/>
          <p:nvPr/>
        </p:nvSpPr>
        <p:spPr>
          <a:xfrm>
            <a:off x="9749976" y="5812715"/>
            <a:ext cx="1711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tabLst>
                <a:tab pos="720725" algn="l"/>
              </a:tabLst>
            </a:pPr>
            <a:r>
              <a:rPr lang="de-DE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</a:t>
            </a:r>
            <a:r>
              <a:rPr lang="de-DE" sz="1400" baseline="-25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Männer</a:t>
            </a:r>
            <a:r>
              <a:rPr lang="de-DE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= 282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0C8D3ED-29D9-785F-CA1F-F80D297DFE18}"/>
              </a:ext>
            </a:extLst>
          </p:cNvPr>
          <p:cNvSpPr txBox="1"/>
          <p:nvPr/>
        </p:nvSpPr>
        <p:spPr>
          <a:xfrm>
            <a:off x="4060446" y="1679379"/>
            <a:ext cx="3804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Antwort: Ja, das überlege ich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9A26DDB-1549-B59A-4C2D-FBC814E215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B8558-C22B-4DA8-A9ED-D7A2AC6E91B8}" type="slidenum">
              <a:rPr lang="de-DE" smtClean="0"/>
              <a:t>10</a:t>
            </a:fld>
            <a:endParaRPr lang="de-DE"/>
          </a:p>
        </p:txBody>
      </p:sp>
      <p:sp>
        <p:nvSpPr>
          <p:cNvPr id="10" name="Datumsplatzhalter 2">
            <a:extLst>
              <a:ext uri="{FF2B5EF4-FFF2-40B4-BE49-F238E27FC236}">
                <a16:creationId xmlns:a16="http://schemas.microsoft.com/office/drawing/2014/main" id="{B3224277-8CCD-B852-AAFB-D8D2E835A21C}"/>
              </a:ext>
            </a:extLst>
          </p:cNvPr>
          <p:cNvSpPr txBox="1">
            <a:spLocks/>
          </p:cNvSpPr>
          <p:nvPr/>
        </p:nvSpPr>
        <p:spPr>
          <a:xfrm>
            <a:off x="269650" y="6380561"/>
            <a:ext cx="6124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DIVA I Sonderauswertungen </a:t>
            </a:r>
            <a:r>
              <a:rPr lang="de-DE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Female</a:t>
            </a:r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Finance 2025</a:t>
            </a:r>
          </a:p>
        </p:txBody>
      </p:sp>
    </p:spTree>
    <p:extLst>
      <p:ext uri="{BB962C8B-B14F-4D97-AF65-F5344CB8AC3E}">
        <p14:creationId xmlns:p14="http://schemas.microsoft.com/office/powerpoint/2010/main" val="440360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55A0D2-119F-4511-A91E-4EF18437B92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5299" y="277175"/>
            <a:ext cx="11546718" cy="542521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</a:pPr>
            <a:r>
              <a:rPr lang="de-DE" sz="2800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Nützlichkeit von Netzwerken für Finanzthemen</a:t>
            </a:r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C41A7C49-953D-47FC-B638-34AA46FD6780}"/>
              </a:ext>
            </a:extLst>
          </p:cNvPr>
          <p:cNvGraphicFramePr/>
          <p:nvPr/>
        </p:nvGraphicFramePr>
        <p:xfrm>
          <a:off x="520090" y="1893556"/>
          <a:ext cx="10885329" cy="4432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hteck 4">
            <a:extLst>
              <a:ext uri="{FF2B5EF4-FFF2-40B4-BE49-F238E27FC236}">
                <a16:creationId xmlns:a16="http://schemas.microsoft.com/office/drawing/2014/main" id="{8143B202-F497-432A-B866-0D26844A215C}"/>
              </a:ext>
            </a:extLst>
          </p:cNvPr>
          <p:cNvSpPr/>
          <p:nvPr/>
        </p:nvSpPr>
        <p:spPr>
          <a:xfrm>
            <a:off x="962297" y="1061277"/>
            <a:ext cx="10885329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defTabSz="914400"/>
            <a:r>
              <a:rPr lang="de-DE" sz="20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Sind Sie der Ansicht, dass es nützlich ist bzw. wäre, ein Netzwerk Gleichgesinnter zu haben, in dem man sich zu Finanzthemen austauschen kann (z. B. Geldanlage; Vermögensbildung; Aktien; Altersvorsorge; Darlehen und Schulden)?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20615F1-245E-4BC8-B972-6F9376A93BA6}"/>
              </a:ext>
            </a:extLst>
          </p:cNvPr>
          <p:cNvSpPr txBox="1"/>
          <p:nvPr/>
        </p:nvSpPr>
        <p:spPr>
          <a:xfrm>
            <a:off x="9484126" y="5900041"/>
            <a:ext cx="1711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tabLst>
                <a:tab pos="720725" algn="l"/>
              </a:tabLst>
            </a:pPr>
            <a:r>
              <a:rPr lang="de-DE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</a:t>
            </a:r>
            <a:r>
              <a:rPr lang="de-DE" sz="1400" baseline="-25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Bürger</a:t>
            </a:r>
            <a:r>
              <a:rPr lang="de-DE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= 1.811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73DB6A9-6F77-C167-4062-08AD149DFE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B8558-C22B-4DA8-A9ED-D7A2AC6E91B8}" type="slidenum">
              <a:rPr lang="de-DE" smtClean="0"/>
              <a:t>11</a:t>
            </a:fld>
            <a:endParaRPr lang="de-DE"/>
          </a:p>
        </p:txBody>
      </p:sp>
      <p:sp>
        <p:nvSpPr>
          <p:cNvPr id="7" name="Datumsplatzhalter 2">
            <a:extLst>
              <a:ext uri="{FF2B5EF4-FFF2-40B4-BE49-F238E27FC236}">
                <a16:creationId xmlns:a16="http://schemas.microsoft.com/office/drawing/2014/main" id="{A94E5E3B-F6C9-8635-BA3D-C4379E0EFAF8}"/>
              </a:ext>
            </a:extLst>
          </p:cNvPr>
          <p:cNvSpPr txBox="1">
            <a:spLocks/>
          </p:cNvSpPr>
          <p:nvPr/>
        </p:nvSpPr>
        <p:spPr>
          <a:xfrm>
            <a:off x="269650" y="6380561"/>
            <a:ext cx="6124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DIVA I Sonderauswertungen </a:t>
            </a:r>
            <a:r>
              <a:rPr lang="de-DE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Female</a:t>
            </a:r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Finance 2025</a:t>
            </a:r>
          </a:p>
        </p:txBody>
      </p:sp>
    </p:spTree>
    <p:extLst>
      <p:ext uri="{BB962C8B-B14F-4D97-AF65-F5344CB8AC3E}">
        <p14:creationId xmlns:p14="http://schemas.microsoft.com/office/powerpoint/2010/main" val="230369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9AC6AE-D302-A5DF-977F-CA6C4AA4A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0BE6C1-5C0C-91C9-CB91-EEDD75A902A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5299" y="277175"/>
            <a:ext cx="11546718" cy="542521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</a:pPr>
            <a:r>
              <a:rPr lang="de-DE" sz="2800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Nützlichkeit von Netzwerken für Finanzthemen</a:t>
            </a:r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AA058A67-EEE0-2AC1-BD59-88DB9D4622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5350005"/>
              </p:ext>
            </p:extLst>
          </p:nvPr>
        </p:nvGraphicFramePr>
        <p:xfrm>
          <a:off x="520090" y="1893556"/>
          <a:ext cx="10885329" cy="4432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hteck 4">
            <a:extLst>
              <a:ext uri="{FF2B5EF4-FFF2-40B4-BE49-F238E27FC236}">
                <a16:creationId xmlns:a16="http://schemas.microsoft.com/office/drawing/2014/main" id="{E39CA789-2EEF-F728-3E13-ACD5A0BF81D9}"/>
              </a:ext>
            </a:extLst>
          </p:cNvPr>
          <p:cNvSpPr/>
          <p:nvPr/>
        </p:nvSpPr>
        <p:spPr>
          <a:xfrm>
            <a:off x="962297" y="1061277"/>
            <a:ext cx="10885329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defTabSz="914400"/>
            <a:r>
              <a:rPr lang="de-DE" sz="20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Sind Sie der Ansicht, dass es nützlich ist bzw. wäre, ein Netzwerk Gleichgesinnter zu haben, in dem man sich zu Finanzthemen austauschen kann (z. B. Geldanlage; Vermögensbildung; Aktien; Altersvorsorge; Darlehen und Schulden)?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71D431D-E5D7-E58F-0B59-C1BF912438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B8558-C22B-4DA8-A9ED-D7A2AC6E91B8}" type="slidenum">
              <a:rPr lang="de-DE" smtClean="0"/>
              <a:t>12</a:t>
            </a:fld>
            <a:endParaRPr lang="de-DE"/>
          </a:p>
        </p:txBody>
      </p:sp>
      <p:sp>
        <p:nvSpPr>
          <p:cNvPr id="7" name="Datumsplatzhalter 2">
            <a:extLst>
              <a:ext uri="{FF2B5EF4-FFF2-40B4-BE49-F238E27FC236}">
                <a16:creationId xmlns:a16="http://schemas.microsoft.com/office/drawing/2014/main" id="{8CEA3E87-E17A-8060-2D5F-4EB2E2FB7BC6}"/>
              </a:ext>
            </a:extLst>
          </p:cNvPr>
          <p:cNvSpPr txBox="1">
            <a:spLocks/>
          </p:cNvSpPr>
          <p:nvPr/>
        </p:nvSpPr>
        <p:spPr>
          <a:xfrm>
            <a:off x="269650" y="6380561"/>
            <a:ext cx="6124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DIVA I Sonderauswertungen </a:t>
            </a:r>
            <a:r>
              <a:rPr lang="de-DE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Female</a:t>
            </a:r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Finance 2025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8E1821A-F52B-7412-94D9-0081C8D61206}"/>
              </a:ext>
            </a:extLst>
          </p:cNvPr>
          <p:cNvSpPr txBox="1"/>
          <p:nvPr/>
        </p:nvSpPr>
        <p:spPr>
          <a:xfrm>
            <a:off x="9749976" y="5812715"/>
            <a:ext cx="1711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tabLst>
                <a:tab pos="720725" algn="l"/>
              </a:tabLst>
            </a:pPr>
            <a:r>
              <a:rPr lang="de-DE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</a:t>
            </a:r>
            <a:r>
              <a:rPr lang="de-DE" sz="1400" baseline="-25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Männer</a:t>
            </a:r>
            <a:r>
              <a:rPr lang="de-DE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= 901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7E242D3-22A8-11A9-DDA9-6954A9408B6A}"/>
              </a:ext>
            </a:extLst>
          </p:cNvPr>
          <p:cNvSpPr txBox="1"/>
          <p:nvPr/>
        </p:nvSpPr>
        <p:spPr>
          <a:xfrm>
            <a:off x="9731167" y="6074268"/>
            <a:ext cx="1711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tabLst>
                <a:tab pos="720725" algn="l"/>
              </a:tabLst>
            </a:pPr>
            <a:r>
              <a:rPr lang="de-DE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</a:t>
            </a:r>
            <a:r>
              <a:rPr lang="de-DE" sz="1400" baseline="-25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Frauen</a:t>
            </a:r>
            <a:r>
              <a:rPr lang="de-DE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= 909</a:t>
            </a:r>
          </a:p>
        </p:txBody>
      </p:sp>
    </p:spTree>
    <p:extLst>
      <p:ext uri="{BB962C8B-B14F-4D97-AF65-F5344CB8AC3E}">
        <p14:creationId xmlns:p14="http://schemas.microsoft.com/office/powerpoint/2010/main" val="3533675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55A0D2-119F-4511-A91E-4EF18437B92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5299" y="277175"/>
            <a:ext cx="11546718" cy="480131"/>
          </a:xfrm>
        </p:spPr>
        <p:txBody>
          <a:bodyPr>
            <a:normAutofit/>
          </a:bodyPr>
          <a:lstStyle/>
          <a:p>
            <a:r>
              <a:rPr lang="de-DE" sz="2800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Nützlichkeit von Netzwerken für Finanzthemen</a:t>
            </a:r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C41A7C49-953D-47FC-B638-34AA46FD6780}"/>
              </a:ext>
            </a:extLst>
          </p:cNvPr>
          <p:cNvGraphicFramePr/>
          <p:nvPr/>
        </p:nvGraphicFramePr>
        <p:xfrm>
          <a:off x="520090" y="1492370"/>
          <a:ext cx="10885329" cy="4833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020615F1-245E-4BC8-B972-6F9376A93BA6}"/>
              </a:ext>
            </a:extLst>
          </p:cNvPr>
          <p:cNvSpPr txBox="1"/>
          <p:nvPr/>
        </p:nvSpPr>
        <p:spPr>
          <a:xfrm>
            <a:off x="9484126" y="5900041"/>
            <a:ext cx="1711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tabLst>
                <a:tab pos="720725" algn="l"/>
              </a:tabLst>
            </a:pPr>
            <a:r>
              <a:rPr lang="de-DE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</a:t>
            </a:r>
            <a:r>
              <a:rPr lang="de-DE" sz="1400" baseline="-25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Frauen</a:t>
            </a:r>
            <a:r>
              <a:rPr lang="de-DE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= 542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9F257A6-A131-E3CB-7D0E-A8CC41A57CC6}"/>
              </a:ext>
            </a:extLst>
          </p:cNvPr>
          <p:cNvSpPr/>
          <p:nvPr/>
        </p:nvSpPr>
        <p:spPr>
          <a:xfrm>
            <a:off x="1002745" y="883268"/>
            <a:ext cx="10153936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defTabSz="914400"/>
            <a:r>
              <a:rPr lang="de-DE" sz="22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Nehmen Sie aktuell an einem solchen Netzwerk teil? </a:t>
            </a:r>
          </a:p>
          <a:p>
            <a:pPr algn="ctr" defTabSz="914400"/>
            <a:r>
              <a:rPr lang="de-DE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(nur Frauen)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E71EBF0-FC47-970C-BA30-DCEC84489B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B8558-C22B-4DA8-A9ED-D7A2AC6E91B8}" type="slidenum">
              <a:rPr lang="de-DE" smtClean="0"/>
              <a:t>13</a:t>
            </a:fld>
            <a:endParaRPr lang="de-DE"/>
          </a:p>
        </p:txBody>
      </p:sp>
      <p:sp>
        <p:nvSpPr>
          <p:cNvPr id="7" name="Datumsplatzhalter 2">
            <a:extLst>
              <a:ext uri="{FF2B5EF4-FFF2-40B4-BE49-F238E27FC236}">
                <a16:creationId xmlns:a16="http://schemas.microsoft.com/office/drawing/2014/main" id="{B0F97DD3-A5D7-A753-F62E-CEA14AD105DD}"/>
              </a:ext>
            </a:extLst>
          </p:cNvPr>
          <p:cNvSpPr txBox="1">
            <a:spLocks/>
          </p:cNvSpPr>
          <p:nvPr/>
        </p:nvSpPr>
        <p:spPr>
          <a:xfrm>
            <a:off x="269650" y="6380561"/>
            <a:ext cx="6124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DIVA I Sonderauswertungen </a:t>
            </a:r>
            <a:r>
              <a:rPr lang="de-DE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Female</a:t>
            </a:r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Finance 2025</a:t>
            </a:r>
          </a:p>
        </p:txBody>
      </p:sp>
    </p:spTree>
    <p:extLst>
      <p:ext uri="{BB962C8B-B14F-4D97-AF65-F5344CB8AC3E}">
        <p14:creationId xmlns:p14="http://schemas.microsoft.com/office/powerpoint/2010/main" val="1712821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7C32BCF6-DDA9-416B-9649-3166D98889AE}"/>
              </a:ext>
            </a:extLst>
          </p:cNvPr>
          <p:cNvGraphicFramePr/>
          <p:nvPr/>
        </p:nvGraphicFramePr>
        <p:xfrm>
          <a:off x="335752" y="1704021"/>
          <a:ext cx="11070681" cy="4740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el 1">
            <a:extLst>
              <a:ext uri="{FF2B5EF4-FFF2-40B4-BE49-F238E27FC236}">
                <a16:creationId xmlns:a16="http://schemas.microsoft.com/office/drawing/2014/main" id="{C7C5446E-35C1-4604-BF23-3450FF22D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849" y="283654"/>
            <a:ext cx="10215890" cy="480131"/>
          </a:xfrm>
        </p:spPr>
        <p:txBody>
          <a:bodyPr/>
          <a:lstStyle/>
          <a:p>
            <a:r>
              <a:rPr lang="de-DE" altLang="de-DE" sz="2800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Persönliche Beratung</a:t>
            </a:r>
            <a:endParaRPr lang="de-DE" altLang="de-DE" sz="28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6D85B7A-471B-417C-B194-BD54A8482F00}"/>
              </a:ext>
            </a:extLst>
          </p:cNvPr>
          <p:cNvSpPr txBox="1"/>
          <p:nvPr/>
        </p:nvSpPr>
        <p:spPr>
          <a:xfrm>
            <a:off x="9543786" y="6420457"/>
            <a:ext cx="1711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tabLst>
                <a:tab pos="720725" algn="l"/>
              </a:tabLst>
            </a:pPr>
            <a:r>
              <a:rPr lang="de-DE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</a:t>
            </a:r>
            <a:r>
              <a:rPr lang="de-DE" sz="1400" baseline="-25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Bürger</a:t>
            </a:r>
            <a:r>
              <a:rPr lang="de-DE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= 1.892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85D22B4B-0340-5BD3-4E91-9C24C8101508}"/>
              </a:ext>
            </a:extLst>
          </p:cNvPr>
          <p:cNvSpPr/>
          <p:nvPr/>
        </p:nvSpPr>
        <p:spPr>
          <a:xfrm>
            <a:off x="345849" y="853379"/>
            <a:ext cx="110406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altLang="de-DE" sz="24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Erachten Sie persönliche Beratung (z.B. durch einen Finanz- oder Anlageberater) für notwendig, um erfolgreich in aktienbasierte Anlageformen zu investieren?</a:t>
            </a:r>
            <a:endParaRPr lang="de-DE" altLang="de-DE" dirty="0">
              <a:solidFill>
                <a:schemeClr val="accent2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2C8DDCFE-5956-7F5B-6C0C-C03239D96C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BB8558-C22B-4DA8-A9ED-D7A2AC6E91B8}" type="slidenum">
              <a:rPr lang="de-DE" smtClean="0"/>
              <a:t>14</a:t>
            </a:fld>
            <a:endParaRPr lang="de-DE" dirty="0"/>
          </a:p>
        </p:txBody>
      </p:sp>
      <p:sp>
        <p:nvSpPr>
          <p:cNvPr id="5" name="Datumsplatzhalter 2">
            <a:extLst>
              <a:ext uri="{FF2B5EF4-FFF2-40B4-BE49-F238E27FC236}">
                <a16:creationId xmlns:a16="http://schemas.microsoft.com/office/drawing/2014/main" id="{A2F97B03-44FD-6D77-3029-342BE7152A8C}"/>
              </a:ext>
            </a:extLst>
          </p:cNvPr>
          <p:cNvSpPr txBox="1">
            <a:spLocks/>
          </p:cNvSpPr>
          <p:nvPr/>
        </p:nvSpPr>
        <p:spPr>
          <a:xfrm>
            <a:off x="269650" y="6380561"/>
            <a:ext cx="6124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DIVA I Sonderauswertungen </a:t>
            </a:r>
            <a:r>
              <a:rPr lang="de-DE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Female</a:t>
            </a:r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Finance 2025</a:t>
            </a:r>
          </a:p>
        </p:txBody>
      </p:sp>
    </p:spTree>
    <p:extLst>
      <p:ext uri="{BB962C8B-B14F-4D97-AF65-F5344CB8AC3E}">
        <p14:creationId xmlns:p14="http://schemas.microsoft.com/office/powerpoint/2010/main" val="29230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61D91-F124-E881-6E1C-292CC4378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BB3801ED-6B67-2F07-771F-3B779B7F98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BB8558-C22B-4DA8-A9ED-D7A2AC6E91B8}" type="slidenum">
              <a:rPr lang="de-DE" smtClean="0"/>
              <a:t>15</a:t>
            </a:fld>
            <a:endParaRPr lang="de-DE" dirty="0"/>
          </a:p>
        </p:txBody>
      </p:sp>
      <p:sp>
        <p:nvSpPr>
          <p:cNvPr id="5" name="Datumsplatzhalter 2">
            <a:extLst>
              <a:ext uri="{FF2B5EF4-FFF2-40B4-BE49-F238E27FC236}">
                <a16:creationId xmlns:a16="http://schemas.microsoft.com/office/drawing/2014/main" id="{D84157D7-31DC-1D9D-AF86-3FCA9A724A67}"/>
              </a:ext>
            </a:extLst>
          </p:cNvPr>
          <p:cNvSpPr txBox="1">
            <a:spLocks/>
          </p:cNvSpPr>
          <p:nvPr/>
        </p:nvSpPr>
        <p:spPr>
          <a:xfrm>
            <a:off x="269650" y="6380561"/>
            <a:ext cx="6124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DIVA I Sonderauswertungen </a:t>
            </a:r>
            <a:r>
              <a:rPr lang="de-DE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Female</a:t>
            </a:r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Finance 2025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36EAC9C6-31CB-4749-2F5A-8E9F50B4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849" y="292811"/>
            <a:ext cx="10053637" cy="480131"/>
          </a:xfrm>
        </p:spPr>
        <p:txBody>
          <a:bodyPr/>
          <a:lstStyle/>
          <a:p>
            <a:r>
              <a:rPr lang="de-DE" altLang="de-DE" sz="2800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</a:rPr>
              <a:t>Deutscher Altersvorsorge-Index Frühjahr 2025/Herbst 2020</a:t>
            </a:r>
          </a:p>
        </p:txBody>
      </p:sp>
      <p:graphicFrame>
        <p:nvGraphicFramePr>
          <p:cNvPr id="12" name="Diagramm 11">
            <a:extLst>
              <a:ext uri="{FF2B5EF4-FFF2-40B4-BE49-F238E27FC236}">
                <a16:creationId xmlns:a16="http://schemas.microsoft.com/office/drawing/2014/main" id="{B297C37A-EB74-FF39-8B5A-10B0B476A1C8}"/>
              </a:ext>
            </a:extLst>
          </p:cNvPr>
          <p:cNvGraphicFramePr/>
          <p:nvPr/>
        </p:nvGraphicFramePr>
        <p:xfrm>
          <a:off x="356735" y="897061"/>
          <a:ext cx="11499309" cy="576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Diagramm 12">
            <a:extLst>
              <a:ext uri="{FF2B5EF4-FFF2-40B4-BE49-F238E27FC236}">
                <a16:creationId xmlns:a16="http://schemas.microsoft.com/office/drawing/2014/main" id="{8A335EA4-5F6C-9702-0DE7-1F13064A6E82}"/>
              </a:ext>
            </a:extLst>
          </p:cNvPr>
          <p:cNvGraphicFramePr/>
          <p:nvPr/>
        </p:nvGraphicFramePr>
        <p:xfrm>
          <a:off x="356735" y="1567219"/>
          <a:ext cx="11499309" cy="1062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Diagramm 13">
            <a:extLst>
              <a:ext uri="{FF2B5EF4-FFF2-40B4-BE49-F238E27FC236}">
                <a16:creationId xmlns:a16="http://schemas.microsoft.com/office/drawing/2014/main" id="{300BBF96-C10A-2F51-A0D7-C363BA2910F5}"/>
              </a:ext>
            </a:extLst>
          </p:cNvPr>
          <p:cNvGraphicFramePr/>
          <p:nvPr/>
        </p:nvGraphicFramePr>
        <p:xfrm>
          <a:off x="345849" y="2723351"/>
          <a:ext cx="11499309" cy="105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Diagramm 14">
            <a:extLst>
              <a:ext uri="{FF2B5EF4-FFF2-40B4-BE49-F238E27FC236}">
                <a16:creationId xmlns:a16="http://schemas.microsoft.com/office/drawing/2014/main" id="{7BDAE335-5768-EF59-D368-6AF869679254}"/>
              </a:ext>
            </a:extLst>
          </p:cNvPr>
          <p:cNvGraphicFramePr/>
          <p:nvPr/>
        </p:nvGraphicFramePr>
        <p:xfrm>
          <a:off x="345849" y="3868976"/>
          <a:ext cx="11510195" cy="2230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246227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/>
        </p:nvGraphicFramePr>
        <p:xfrm>
          <a:off x="633749" y="1265274"/>
          <a:ext cx="10642861" cy="5111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el 5">
            <a:extLst>
              <a:ext uri="{FF2B5EF4-FFF2-40B4-BE49-F238E27FC236}">
                <a16:creationId xmlns:a16="http://schemas.microsoft.com/office/drawing/2014/main" id="{4096488E-7E7B-4FB0-A332-2679DADA76B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5299" y="309805"/>
            <a:ext cx="11546718" cy="480131"/>
          </a:xfrm>
        </p:spPr>
        <p:txBody>
          <a:bodyPr/>
          <a:lstStyle/>
          <a:p>
            <a:r>
              <a:rPr lang="de-DE" sz="2800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Sorge vor Altersarmut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32D5E03-CFBB-452C-B684-FABEE2C44B38}"/>
              </a:ext>
            </a:extLst>
          </p:cNvPr>
          <p:cNvSpPr/>
          <p:nvPr/>
        </p:nvSpPr>
        <p:spPr>
          <a:xfrm>
            <a:off x="334963" y="916993"/>
            <a:ext cx="901192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200" dirty="0">
                <a:solidFill>
                  <a:schemeClr val="accent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Haben Sie Sorge, im Alter von Armut betroffen zu sein?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7C95DECA-250E-413C-9ADE-A24BFB71842E}"/>
              </a:ext>
            </a:extLst>
          </p:cNvPr>
          <p:cNvSpPr txBox="1"/>
          <p:nvPr/>
        </p:nvSpPr>
        <p:spPr>
          <a:xfrm>
            <a:off x="9943390" y="6100138"/>
            <a:ext cx="1614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tabLst>
                <a:tab pos="720725" algn="l"/>
              </a:tabLst>
            </a:pPr>
            <a:r>
              <a:rPr lang="de-DE" sz="1200" dirty="0">
                <a:latin typeface="Lato" panose="020F0502020204030203" pitchFamily="34" charset="0"/>
              </a:rPr>
              <a:t>n</a:t>
            </a:r>
            <a:r>
              <a:rPr lang="de-DE" sz="1200" baseline="-25000" dirty="0">
                <a:latin typeface="Lato" panose="020F0502020204030203" pitchFamily="34" charset="0"/>
              </a:rPr>
              <a:t>Bürger</a:t>
            </a:r>
            <a:r>
              <a:rPr lang="de-DE" sz="1200" dirty="0">
                <a:latin typeface="Lato" panose="020F0502020204030203" pitchFamily="34" charset="0"/>
              </a:rPr>
              <a:t> = 1.916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8B80449-BEBD-96D3-7D47-C0EF8AB7A3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B8558-C22B-4DA8-A9ED-D7A2AC6E91B8}" type="slidenum">
              <a:rPr lang="de-DE" smtClean="0"/>
              <a:t>16</a:t>
            </a:fld>
            <a:endParaRPr lang="de-DE"/>
          </a:p>
        </p:txBody>
      </p:sp>
      <p:sp>
        <p:nvSpPr>
          <p:cNvPr id="8" name="Datumsplatzhalter 2">
            <a:extLst>
              <a:ext uri="{FF2B5EF4-FFF2-40B4-BE49-F238E27FC236}">
                <a16:creationId xmlns:a16="http://schemas.microsoft.com/office/drawing/2014/main" id="{3BC6D130-9853-9703-F8CF-CEACF541D2C9}"/>
              </a:ext>
            </a:extLst>
          </p:cNvPr>
          <p:cNvSpPr txBox="1">
            <a:spLocks/>
          </p:cNvSpPr>
          <p:nvPr/>
        </p:nvSpPr>
        <p:spPr>
          <a:xfrm>
            <a:off x="269650" y="6380561"/>
            <a:ext cx="6124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DIVA I Sonderauswertungen </a:t>
            </a:r>
            <a:r>
              <a:rPr lang="de-DE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Female</a:t>
            </a:r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Finance 2025</a:t>
            </a:r>
          </a:p>
        </p:txBody>
      </p:sp>
    </p:spTree>
    <p:extLst>
      <p:ext uri="{BB962C8B-B14F-4D97-AF65-F5344CB8AC3E}">
        <p14:creationId xmlns:p14="http://schemas.microsoft.com/office/powerpoint/2010/main" val="3737547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B65FC8-1355-F87E-327B-49510BE87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5ED2112D-06EC-487D-BF16-AAE7AF13F29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35360" y="276055"/>
            <a:ext cx="10119647" cy="480131"/>
          </a:xfrm>
        </p:spPr>
        <p:txBody>
          <a:bodyPr anchor="ctr"/>
          <a:lstStyle/>
          <a:p>
            <a:r>
              <a:rPr lang="de-DE" sz="2800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cs typeface="Arial" panose="020B0604020202020204" pitchFamily="34" charset="0"/>
              </a:rPr>
              <a:t>Ausgestaltung der privaten Altersvorsorge</a:t>
            </a:r>
            <a:endParaRPr lang="de-DE" altLang="de-DE" sz="2800" dirty="0">
              <a:solidFill>
                <a:schemeClr val="bg1">
                  <a:lumMod val="50000"/>
                </a:schemeClr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ADA1C528-BA88-06F0-DB4C-B41319E861E8}"/>
              </a:ext>
            </a:extLst>
          </p:cNvPr>
          <p:cNvGraphicFramePr/>
          <p:nvPr/>
        </p:nvGraphicFramePr>
        <p:xfrm>
          <a:off x="585216" y="1940211"/>
          <a:ext cx="11301984" cy="4698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hteck 1">
            <a:extLst>
              <a:ext uri="{FF2B5EF4-FFF2-40B4-BE49-F238E27FC236}">
                <a16:creationId xmlns:a16="http://schemas.microsoft.com/office/drawing/2014/main" id="{6C3A4419-C86C-4272-C7D1-5CBEAD51CCA9}"/>
              </a:ext>
            </a:extLst>
          </p:cNvPr>
          <p:cNvSpPr/>
          <p:nvPr/>
        </p:nvSpPr>
        <p:spPr>
          <a:xfrm>
            <a:off x="335360" y="1062100"/>
            <a:ext cx="100034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200" dirty="0">
                <a:solidFill>
                  <a:schemeClr val="accent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Welche Priorität haben bei Ihnen die folgenden Ausgestaltungen für Ihre private Altersvorsorge? </a:t>
            </a:r>
            <a:r>
              <a:rPr lang="de-DE" dirty="0">
                <a:solidFill>
                  <a:schemeClr val="accent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(Rangfolge)</a:t>
            </a:r>
            <a:endParaRPr lang="de-DE" sz="2200" dirty="0">
              <a:solidFill>
                <a:schemeClr val="accent2"/>
              </a:solidFill>
              <a:latin typeface="Lato" panose="020F0502020204030203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7483164-EFFA-FED2-22F5-0E8C9B57A38A}"/>
              </a:ext>
            </a:extLst>
          </p:cNvPr>
          <p:cNvSpPr txBox="1"/>
          <p:nvPr/>
        </p:nvSpPr>
        <p:spPr>
          <a:xfrm>
            <a:off x="9642418" y="5969426"/>
            <a:ext cx="1614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tabLst>
                <a:tab pos="720725" algn="l"/>
              </a:tabLst>
            </a:pPr>
            <a:r>
              <a:rPr lang="de-DE" sz="1200" dirty="0">
                <a:latin typeface="Lato" panose="020F0502020204030203" pitchFamily="34" charset="0"/>
              </a:rPr>
              <a:t>n</a:t>
            </a:r>
            <a:r>
              <a:rPr lang="de-DE" sz="1200" baseline="-25000" dirty="0">
                <a:latin typeface="Lato" panose="020F0502020204030203" pitchFamily="34" charset="0"/>
              </a:rPr>
              <a:t>Bürger</a:t>
            </a:r>
            <a:r>
              <a:rPr lang="de-DE" sz="1200" dirty="0">
                <a:latin typeface="Lato" panose="020F0502020204030203" pitchFamily="34" charset="0"/>
              </a:rPr>
              <a:t> = 1.814</a:t>
            </a:r>
          </a:p>
        </p:txBody>
      </p:sp>
      <p:sp>
        <p:nvSpPr>
          <p:cNvPr id="12" name="Textfeld 5">
            <a:extLst>
              <a:ext uri="{FF2B5EF4-FFF2-40B4-BE49-F238E27FC236}">
                <a16:creationId xmlns:a16="http://schemas.microsoft.com/office/drawing/2014/main" id="{6FF2B459-E4DC-870F-3BB1-0E0138A055AF}"/>
              </a:ext>
            </a:extLst>
          </p:cNvPr>
          <p:cNvSpPr txBox="1"/>
          <p:nvPr/>
        </p:nvSpPr>
        <p:spPr>
          <a:xfrm>
            <a:off x="8696632" y="2901220"/>
            <a:ext cx="851515" cy="3328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de-DE" sz="1200" dirty="0">
                <a:solidFill>
                  <a:srgbClr val="0A0A0A"/>
                </a:solidFill>
                <a:latin typeface="Lato" panose="020F0502020204030203" pitchFamily="34" charset="0"/>
              </a:rPr>
              <a:t>Männlich </a:t>
            </a:r>
          </a:p>
        </p:txBody>
      </p:sp>
      <p:sp>
        <p:nvSpPr>
          <p:cNvPr id="13" name="Textfeld 5">
            <a:extLst>
              <a:ext uri="{FF2B5EF4-FFF2-40B4-BE49-F238E27FC236}">
                <a16:creationId xmlns:a16="http://schemas.microsoft.com/office/drawing/2014/main" id="{6FF2B459-E4DC-870F-3BB1-0E0138A055AF}"/>
              </a:ext>
            </a:extLst>
          </p:cNvPr>
          <p:cNvSpPr txBox="1"/>
          <p:nvPr/>
        </p:nvSpPr>
        <p:spPr>
          <a:xfrm>
            <a:off x="8218812" y="3916352"/>
            <a:ext cx="851515" cy="3328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de-DE" sz="1200" dirty="0">
                <a:solidFill>
                  <a:srgbClr val="0A0A0A"/>
                </a:solidFill>
                <a:latin typeface="Lato" panose="020F0502020204030203" pitchFamily="34" charset="0"/>
              </a:rPr>
              <a:t>Männlich </a:t>
            </a:r>
          </a:p>
        </p:txBody>
      </p:sp>
      <p:sp>
        <p:nvSpPr>
          <p:cNvPr id="14" name="Textfeld 5">
            <a:extLst>
              <a:ext uri="{FF2B5EF4-FFF2-40B4-BE49-F238E27FC236}">
                <a16:creationId xmlns:a16="http://schemas.microsoft.com/office/drawing/2014/main" id="{6FF2B459-E4DC-870F-3BB1-0E0138A055AF}"/>
              </a:ext>
            </a:extLst>
          </p:cNvPr>
          <p:cNvSpPr txBox="1"/>
          <p:nvPr/>
        </p:nvSpPr>
        <p:spPr>
          <a:xfrm>
            <a:off x="8548192" y="4859946"/>
            <a:ext cx="851515" cy="3328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de-DE" sz="1200" dirty="0">
                <a:solidFill>
                  <a:srgbClr val="0A0A0A"/>
                </a:solidFill>
                <a:latin typeface="Lato" panose="020F0502020204030203" pitchFamily="34" charset="0"/>
              </a:rPr>
              <a:t>Männlich </a:t>
            </a:r>
          </a:p>
        </p:txBody>
      </p:sp>
      <p:sp>
        <p:nvSpPr>
          <p:cNvPr id="15" name="Textfeld 5">
            <a:extLst>
              <a:ext uri="{FF2B5EF4-FFF2-40B4-BE49-F238E27FC236}">
                <a16:creationId xmlns:a16="http://schemas.microsoft.com/office/drawing/2014/main" id="{6FF2B459-E4DC-870F-3BB1-0E0138A055AF}"/>
              </a:ext>
            </a:extLst>
          </p:cNvPr>
          <p:cNvSpPr txBox="1"/>
          <p:nvPr/>
        </p:nvSpPr>
        <p:spPr>
          <a:xfrm>
            <a:off x="10354536" y="1912819"/>
            <a:ext cx="851515" cy="3328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de-DE" sz="1200" dirty="0">
                <a:solidFill>
                  <a:srgbClr val="0A0A0A"/>
                </a:solidFill>
                <a:latin typeface="Lato" panose="020F0502020204030203" pitchFamily="34" charset="0"/>
              </a:rPr>
              <a:t>Männlich </a:t>
            </a:r>
          </a:p>
        </p:txBody>
      </p:sp>
      <p:sp>
        <p:nvSpPr>
          <p:cNvPr id="16" name="Textfeld 5">
            <a:extLst>
              <a:ext uri="{FF2B5EF4-FFF2-40B4-BE49-F238E27FC236}">
                <a16:creationId xmlns:a16="http://schemas.microsoft.com/office/drawing/2014/main" id="{E97D0EBD-BDD7-B606-E822-20DA08F83182}"/>
              </a:ext>
            </a:extLst>
          </p:cNvPr>
          <p:cNvSpPr txBox="1"/>
          <p:nvPr/>
        </p:nvSpPr>
        <p:spPr>
          <a:xfrm>
            <a:off x="7622972" y="5277343"/>
            <a:ext cx="822661" cy="3328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de-DE" sz="1200" dirty="0">
                <a:solidFill>
                  <a:srgbClr val="0A0A0A"/>
                </a:solidFill>
                <a:latin typeface="Lato" panose="020F0502020204030203" pitchFamily="34" charset="0"/>
              </a:rPr>
              <a:t>Weiblich </a:t>
            </a:r>
          </a:p>
        </p:txBody>
      </p:sp>
      <p:sp>
        <p:nvSpPr>
          <p:cNvPr id="17" name="Textfeld 5">
            <a:extLst>
              <a:ext uri="{FF2B5EF4-FFF2-40B4-BE49-F238E27FC236}">
                <a16:creationId xmlns:a16="http://schemas.microsoft.com/office/drawing/2014/main" id="{E97D0EBD-BDD7-B606-E822-20DA08F83182}"/>
              </a:ext>
            </a:extLst>
          </p:cNvPr>
          <p:cNvSpPr txBox="1"/>
          <p:nvPr/>
        </p:nvSpPr>
        <p:spPr>
          <a:xfrm>
            <a:off x="8259866" y="4316665"/>
            <a:ext cx="822661" cy="3328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de-DE" sz="1200" dirty="0">
                <a:solidFill>
                  <a:srgbClr val="0A0A0A"/>
                </a:solidFill>
                <a:latin typeface="Lato" panose="020F0502020204030203" pitchFamily="34" charset="0"/>
              </a:rPr>
              <a:t>Weiblich </a:t>
            </a:r>
          </a:p>
        </p:txBody>
      </p:sp>
      <p:sp>
        <p:nvSpPr>
          <p:cNvPr id="18" name="Textfeld 5">
            <a:extLst>
              <a:ext uri="{FF2B5EF4-FFF2-40B4-BE49-F238E27FC236}">
                <a16:creationId xmlns:a16="http://schemas.microsoft.com/office/drawing/2014/main" id="{E97D0EBD-BDD7-B606-E822-20DA08F83182}"/>
              </a:ext>
            </a:extLst>
          </p:cNvPr>
          <p:cNvSpPr txBox="1"/>
          <p:nvPr/>
        </p:nvSpPr>
        <p:spPr>
          <a:xfrm>
            <a:off x="9199527" y="3301533"/>
            <a:ext cx="822661" cy="3328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de-DE" sz="1200" dirty="0">
                <a:solidFill>
                  <a:srgbClr val="0A0A0A"/>
                </a:solidFill>
                <a:latin typeface="Lato" panose="020F0502020204030203" pitchFamily="34" charset="0"/>
              </a:rPr>
              <a:t>Weiblich </a:t>
            </a:r>
          </a:p>
        </p:txBody>
      </p:sp>
      <p:sp>
        <p:nvSpPr>
          <p:cNvPr id="19" name="Textfeld 5">
            <a:extLst>
              <a:ext uri="{FF2B5EF4-FFF2-40B4-BE49-F238E27FC236}">
                <a16:creationId xmlns:a16="http://schemas.microsoft.com/office/drawing/2014/main" id="{E97D0EBD-BDD7-B606-E822-20DA08F83182}"/>
              </a:ext>
            </a:extLst>
          </p:cNvPr>
          <p:cNvSpPr txBox="1"/>
          <p:nvPr/>
        </p:nvSpPr>
        <p:spPr>
          <a:xfrm>
            <a:off x="10686974" y="2329986"/>
            <a:ext cx="822661" cy="3328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de-DE" sz="1200" dirty="0">
                <a:solidFill>
                  <a:srgbClr val="0A0A0A"/>
                </a:solidFill>
                <a:latin typeface="Lato" panose="020F0502020204030203" pitchFamily="34" charset="0"/>
              </a:rPr>
              <a:t>Weiblich 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5A4CE57D-668E-DC89-4DD0-17F3198906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B8558-C22B-4DA8-A9ED-D7A2AC6E91B8}" type="slidenum">
              <a:rPr lang="de-DE" smtClean="0"/>
              <a:t>17</a:t>
            </a:fld>
            <a:endParaRPr lang="de-DE"/>
          </a:p>
        </p:txBody>
      </p:sp>
      <p:sp>
        <p:nvSpPr>
          <p:cNvPr id="7" name="Datumsplatzhalter 2">
            <a:extLst>
              <a:ext uri="{FF2B5EF4-FFF2-40B4-BE49-F238E27FC236}">
                <a16:creationId xmlns:a16="http://schemas.microsoft.com/office/drawing/2014/main" id="{285DB28C-5CCA-F9DE-9C63-B685CEA38452}"/>
              </a:ext>
            </a:extLst>
          </p:cNvPr>
          <p:cNvSpPr txBox="1">
            <a:spLocks/>
          </p:cNvSpPr>
          <p:nvPr/>
        </p:nvSpPr>
        <p:spPr>
          <a:xfrm>
            <a:off x="269650" y="6380561"/>
            <a:ext cx="6124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DIVA I Sonderauswertungen </a:t>
            </a:r>
            <a:r>
              <a:rPr lang="de-DE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Female</a:t>
            </a:r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Finance 2025</a:t>
            </a:r>
          </a:p>
        </p:txBody>
      </p:sp>
    </p:spTree>
    <p:extLst>
      <p:ext uri="{BB962C8B-B14F-4D97-AF65-F5344CB8AC3E}">
        <p14:creationId xmlns:p14="http://schemas.microsoft.com/office/powerpoint/2010/main" val="63353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D4A30C-2684-4FCE-8375-ED178FF85AE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5299" y="307655"/>
            <a:ext cx="11546718" cy="480131"/>
          </a:xfrm>
        </p:spPr>
        <p:txBody>
          <a:bodyPr/>
          <a:lstStyle/>
          <a:p>
            <a:r>
              <a:rPr lang="de-DE" sz="2800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</a:rPr>
              <a:t>DIVA-Kontakt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45EDE305-147D-4E23-81E2-20E1479A2B9D}"/>
              </a:ext>
            </a:extLst>
          </p:cNvPr>
          <p:cNvSpPr/>
          <p:nvPr/>
        </p:nvSpPr>
        <p:spPr>
          <a:xfrm>
            <a:off x="343687" y="3883040"/>
            <a:ext cx="11546718" cy="24165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de-DE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ato" panose="020F050202020403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Kontakt</a:t>
            </a:r>
            <a:r>
              <a:rPr lang="de-DE" sz="1600" b="1" dirty="0">
                <a:latin typeface="Lato" panose="020F050202020403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de-DE" sz="1600" dirty="0">
              <a:latin typeface="Lato" panose="020F05020202040302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de-DE" sz="1600" dirty="0">
                <a:latin typeface="Lato" panose="020F050202020403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Prof. Dr. Michael Heuser, Wissenschaftlicher Direktor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de-DE" sz="1600" dirty="0">
                <a:latin typeface="Lato" panose="020F050202020403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Manoli Khounvilaypheng, Wissenschaftliche Mitarbeiterin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600" dirty="0">
                <a:latin typeface="Lato" panose="020F050202020403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Deutsches Institut für Vermögensbildung und Alterssicherung GmbH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de-DE" sz="1600" dirty="0">
                <a:latin typeface="Lato" panose="020F050202020403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Kleiner Hirschgraben 10-12 | 60311 Frankfurt/Main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de-DE" sz="1600" dirty="0">
                <a:latin typeface="Lato" panose="020F050202020403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Tel. 069 2562 6998-0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de-DE" sz="1600" u="sng" dirty="0">
                <a:solidFill>
                  <a:srgbClr val="0563C1"/>
                </a:solidFill>
                <a:latin typeface="Lato" panose="020F0502020204030203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michael.heuser@diva.de</a:t>
            </a:r>
            <a:r>
              <a:rPr lang="de-DE" sz="1600" dirty="0">
                <a:solidFill>
                  <a:srgbClr val="0563C1"/>
                </a:solidFill>
                <a:latin typeface="Lato" panose="020F050202020403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| </a:t>
            </a:r>
            <a:r>
              <a:rPr lang="de-DE" sz="1600" u="sng" dirty="0">
                <a:solidFill>
                  <a:srgbClr val="0563C1"/>
                </a:solidFill>
                <a:latin typeface="Lato" panose="020F0502020204030203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www.diva.de</a:t>
            </a:r>
            <a:r>
              <a:rPr lang="de-DE" sz="1600" dirty="0">
                <a:latin typeface="Lato" panose="020F050202020403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AF2C9E9-9A3C-EFD4-9777-82FE42284D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B8558-C22B-4DA8-A9ED-D7A2AC6E91B8}" type="slidenum">
              <a:rPr lang="de-DE" smtClean="0"/>
              <a:t>18</a:t>
            </a:fld>
            <a:endParaRPr lang="de-DE"/>
          </a:p>
        </p:txBody>
      </p:sp>
      <p:sp>
        <p:nvSpPr>
          <p:cNvPr id="6" name="Datumsplatzhalter 2">
            <a:extLst>
              <a:ext uri="{FF2B5EF4-FFF2-40B4-BE49-F238E27FC236}">
                <a16:creationId xmlns:a16="http://schemas.microsoft.com/office/drawing/2014/main" id="{38C39FC6-E104-6D86-848E-8CF3EBB4C622}"/>
              </a:ext>
            </a:extLst>
          </p:cNvPr>
          <p:cNvSpPr txBox="1">
            <a:spLocks/>
          </p:cNvSpPr>
          <p:nvPr/>
        </p:nvSpPr>
        <p:spPr>
          <a:xfrm>
            <a:off x="269650" y="6380561"/>
            <a:ext cx="6124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DIVA I Sonderauswertungen </a:t>
            </a:r>
            <a:r>
              <a:rPr lang="de-DE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Female</a:t>
            </a:r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Finance 2025</a:t>
            </a:r>
          </a:p>
        </p:txBody>
      </p:sp>
    </p:spTree>
    <p:extLst>
      <p:ext uri="{BB962C8B-B14F-4D97-AF65-F5344CB8AC3E}">
        <p14:creationId xmlns:p14="http://schemas.microsoft.com/office/powerpoint/2010/main" val="167419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D4A30C-2684-4FCE-8375-ED178FF85AE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5299" y="256855"/>
            <a:ext cx="11546718" cy="480131"/>
          </a:xfrm>
        </p:spPr>
        <p:txBody>
          <a:bodyPr/>
          <a:lstStyle/>
          <a:p>
            <a:r>
              <a:rPr lang="de-DE" sz="2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DIVA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45EDE305-147D-4E23-81E2-20E1479A2B9D}"/>
              </a:ext>
            </a:extLst>
          </p:cNvPr>
          <p:cNvSpPr/>
          <p:nvPr/>
        </p:nvSpPr>
        <p:spPr>
          <a:xfrm>
            <a:off x="342961" y="926527"/>
            <a:ext cx="11546718" cy="5368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8000"/>
              </a:lnSpc>
              <a:spcAft>
                <a:spcPts val="400"/>
              </a:spcAft>
            </a:pPr>
            <a:r>
              <a:rPr lang="de-DE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DIVA – Deutsches Institut für Vermögensbildung und Alterssicherung GmbH</a:t>
            </a:r>
          </a:p>
          <a:p>
            <a:pPr marL="285750" indent="-285750">
              <a:lnSpc>
                <a:spcPct val="108000"/>
              </a:lnSpc>
              <a:spcAft>
                <a:spcPts val="400"/>
              </a:spcAft>
              <a:buClr>
                <a:srgbClr val="ED7D31"/>
              </a:buClr>
              <a:buFont typeface="Wingdings" panose="05000000000000000000" pitchFamily="2" charset="2"/>
              <a:buChar char="§"/>
            </a:pPr>
            <a:r>
              <a:rPr lang="de-DE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Meinungsforschungsinstitut für finanzielle Verbraucherfragen; Hochschulinstitut der Fachhochschule der Wirtschaft (FHDW); getragen von vier Vermittlerverbänden: Bundesverband Finanzdienstleistung AfW, Bundesverband der Assekuranzführungskräfte VGA, VOTUM und Bundesverband Deutscher Vermögensberater (BDV) </a:t>
            </a:r>
          </a:p>
          <a:p>
            <a:pPr marL="285750" indent="-285750">
              <a:lnSpc>
                <a:spcPct val="108000"/>
              </a:lnSpc>
              <a:spcAft>
                <a:spcPts val="400"/>
              </a:spcAft>
              <a:buClr>
                <a:srgbClr val="ED7D31"/>
              </a:buClr>
              <a:buFont typeface="Wingdings" panose="05000000000000000000" pitchFamily="2" charset="2"/>
              <a:buChar char="§"/>
            </a:pPr>
            <a:r>
              <a:rPr lang="de-DE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Forschungsfokus Vermögensbildung und Altersvorsorge; Herausgeber des Deutschen Geldanlage-Index (zweimal jährlich) und des Deutschen Altersvorsorge-Index (zweimal jährlich) in Kooperation mit INSA-CONSULERE</a:t>
            </a:r>
          </a:p>
          <a:p>
            <a:pPr marL="285750" indent="-285750">
              <a:lnSpc>
                <a:spcPct val="108000"/>
              </a:lnSpc>
              <a:spcAft>
                <a:spcPts val="400"/>
              </a:spcAft>
              <a:buClr>
                <a:srgbClr val="ED7D31"/>
              </a:buClr>
              <a:buFont typeface="Wingdings" panose="05000000000000000000" pitchFamily="2" charset="2"/>
              <a:buChar char="§"/>
            </a:pPr>
            <a:r>
              <a:rPr lang="de-DE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Wissen­schaftlicher Direktor Prof. Dr. Michael Heuser; Geschäftsführender Direktor Dr. Helge Lach</a:t>
            </a:r>
          </a:p>
          <a:p>
            <a:pPr>
              <a:lnSpc>
                <a:spcPct val="108000"/>
              </a:lnSpc>
              <a:spcAft>
                <a:spcPts val="400"/>
              </a:spcAft>
            </a:pPr>
            <a:r>
              <a:rPr lang="de-DE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</a:p>
          <a:p>
            <a:pPr>
              <a:lnSpc>
                <a:spcPct val="108000"/>
              </a:lnSpc>
              <a:spcAft>
                <a:spcPts val="400"/>
              </a:spcAft>
            </a:pPr>
            <a:r>
              <a:rPr lang="de-DE" sz="16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Deutscher Geldanlage-Index und Deutscher Altersvorsorge-Index: </a:t>
            </a:r>
            <a:r>
              <a:rPr lang="de-DE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Sonderauswertungen „</a:t>
            </a:r>
            <a:r>
              <a:rPr lang="de-DE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Female</a:t>
            </a:r>
            <a:r>
              <a:rPr lang="de-DE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Finance“ 2025</a:t>
            </a:r>
          </a:p>
          <a:p>
            <a:pPr marL="285750" indent="-285750">
              <a:lnSpc>
                <a:spcPct val="108000"/>
              </a:lnSpc>
              <a:spcAft>
                <a:spcPts val="4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6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Deutscher Geldanlage-Index (DIVAX Geldanlage) &amp; Deutscher Altersvorsorge-Index (DIVAX Altersvorsorge): </a:t>
            </a:r>
            <a:r>
              <a:rPr lang="de-DE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Repräsen-tative</a:t>
            </a:r>
            <a:r>
              <a:rPr lang="de-DE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Online-Befragungen von 2000 Personen ab 18 Jahre in Deutschland, durchgeführt von INSA-CONSULERE im Auftrag des DIVA  </a:t>
            </a:r>
          </a:p>
          <a:p>
            <a:pPr marL="285750" indent="-285750">
              <a:lnSpc>
                <a:spcPct val="108000"/>
              </a:lnSpc>
              <a:spcAft>
                <a:spcPts val="4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600" b="1" dirty="0">
                <a:solidFill>
                  <a:srgbClr val="0A0A0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Sonderauswertungen „</a:t>
            </a:r>
            <a:r>
              <a:rPr lang="de-DE" sz="1600" b="1" dirty="0" err="1">
                <a:solidFill>
                  <a:srgbClr val="0A0A0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Female</a:t>
            </a:r>
            <a:r>
              <a:rPr lang="de-DE" sz="1600" b="1" dirty="0">
                <a:solidFill>
                  <a:srgbClr val="0A0A0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Finance“ 2025: </a:t>
            </a:r>
            <a:r>
              <a:rPr lang="de-DE" sz="1600" dirty="0">
                <a:solidFill>
                  <a:srgbClr val="0A0A0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Separate Auswertungen der Ergebnisse der Geldanlage- und der Altersvorsorge-befragungen 2025 des DIVA nach </a:t>
            </a:r>
            <a:r>
              <a:rPr lang="de-DE" sz="1600" dirty="0" err="1">
                <a:solidFill>
                  <a:srgbClr val="0A0A0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Female</a:t>
            </a:r>
            <a:r>
              <a:rPr lang="de-DE" sz="1600" dirty="0">
                <a:solidFill>
                  <a:srgbClr val="0A0A0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Finance-Aspekten</a:t>
            </a:r>
          </a:p>
          <a:p>
            <a:pPr>
              <a:lnSpc>
                <a:spcPct val="108000"/>
              </a:lnSpc>
              <a:spcAft>
                <a:spcPts val="400"/>
              </a:spcAft>
            </a:pPr>
            <a:endParaRPr lang="de-DE" sz="16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>
              <a:lnSpc>
                <a:spcPct val="108000"/>
              </a:lnSpc>
              <a:spcAft>
                <a:spcPts val="400"/>
              </a:spcAft>
            </a:pPr>
            <a:r>
              <a:rPr lang="de-DE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Kontakt</a:t>
            </a:r>
            <a:r>
              <a:rPr lang="de-DE" sz="16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endParaRPr lang="de-DE" sz="16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>
              <a:lnSpc>
                <a:spcPct val="108000"/>
              </a:lnSpc>
            </a:pPr>
            <a:r>
              <a:rPr lang="de-DE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Prof. Dr. Michael Heuser</a:t>
            </a:r>
            <a:r>
              <a:rPr lang="de-DE" sz="1600" dirty="0">
                <a:solidFill>
                  <a:srgbClr val="00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|</a:t>
            </a:r>
            <a:r>
              <a:rPr lang="de-DE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Deutsches Institut für Vermögensbildung und Alterssicherung GmbH</a:t>
            </a:r>
          </a:p>
          <a:p>
            <a:pPr>
              <a:lnSpc>
                <a:spcPct val="108000"/>
              </a:lnSpc>
            </a:pPr>
            <a:r>
              <a:rPr lang="de-DE" sz="1600" dirty="0">
                <a:solidFill>
                  <a:srgbClr val="0A0A0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Kleiner Hirschgraben 10-12 | 60311 Frankfurt/Main | Tel. 069 2562 6998-0 | michael.heuser@diva.de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F5284ED-B656-7049-5F2F-EE13229647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B8558-C22B-4DA8-A9ED-D7A2AC6E91B8}" type="slidenum">
              <a:rPr lang="de-DE" smtClean="0"/>
              <a:t>2</a:t>
            </a:fld>
            <a:endParaRPr lang="de-DE"/>
          </a:p>
        </p:txBody>
      </p:sp>
      <p:sp>
        <p:nvSpPr>
          <p:cNvPr id="6" name="Datumsplatzhalter 2">
            <a:extLst>
              <a:ext uri="{FF2B5EF4-FFF2-40B4-BE49-F238E27FC236}">
                <a16:creationId xmlns:a16="http://schemas.microsoft.com/office/drawing/2014/main" id="{7F1780CA-B17A-79EF-3F1B-A25D1ECC5A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9650" y="6380561"/>
            <a:ext cx="6124388" cy="365125"/>
          </a:xfrm>
        </p:spPr>
        <p:txBody>
          <a:bodyPr/>
          <a:lstStyle/>
          <a:p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DIVA I Sonderauswertungen </a:t>
            </a:r>
            <a:r>
              <a:rPr lang="de-DE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Female</a:t>
            </a:r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Finance 2025</a:t>
            </a:r>
          </a:p>
        </p:txBody>
      </p:sp>
    </p:spTree>
    <p:extLst>
      <p:ext uri="{BB962C8B-B14F-4D97-AF65-F5344CB8AC3E}">
        <p14:creationId xmlns:p14="http://schemas.microsoft.com/office/powerpoint/2010/main" val="571332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60B34-C2F7-B2A4-1794-415C32352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>
            <a:extLst>
              <a:ext uri="{FF2B5EF4-FFF2-40B4-BE49-F238E27FC236}">
                <a16:creationId xmlns:a16="http://schemas.microsoft.com/office/drawing/2014/main" id="{8A166195-2BB9-DE55-FA51-28A4C12B1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650" y="292811"/>
            <a:ext cx="10360251" cy="452432"/>
          </a:xfrm>
        </p:spPr>
        <p:txBody>
          <a:bodyPr/>
          <a:lstStyle/>
          <a:p>
            <a:r>
              <a:rPr lang="de-DE" altLang="de-DE" sz="2600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</a:rPr>
              <a:t>Deutscher Geldanlage-Index</a:t>
            </a:r>
            <a:r>
              <a:rPr lang="de-DE" altLang="de-DE" sz="2600" dirty="0">
                <a:latin typeface="Lato" panose="020F0502020204030203" pitchFamily="34" charset="0"/>
              </a:rPr>
              <a:t> </a:t>
            </a:r>
            <a:r>
              <a:rPr lang="de-DE" altLang="de-DE" sz="2600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</a:rPr>
              <a:t>Sommer 2025 zu Sommer 2020</a:t>
            </a:r>
          </a:p>
        </p:txBody>
      </p:sp>
      <p:graphicFrame>
        <p:nvGraphicFramePr>
          <p:cNvPr id="11" name="Diagramm 10">
            <a:extLst>
              <a:ext uri="{FF2B5EF4-FFF2-40B4-BE49-F238E27FC236}">
                <a16:creationId xmlns:a16="http://schemas.microsoft.com/office/drawing/2014/main" id="{03EEC9B0-4680-F7F4-707B-784AB04DCD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5763638"/>
              </p:ext>
            </p:extLst>
          </p:nvPr>
        </p:nvGraphicFramePr>
        <p:xfrm>
          <a:off x="347385" y="3167952"/>
          <a:ext cx="11499309" cy="2735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feld 3">
            <a:extLst>
              <a:ext uri="{FF2B5EF4-FFF2-40B4-BE49-F238E27FC236}">
                <a16:creationId xmlns:a16="http://schemas.microsoft.com/office/drawing/2014/main" id="{AA020C80-9703-13DA-6ACA-0F4D6ECD307C}"/>
              </a:ext>
            </a:extLst>
          </p:cNvPr>
          <p:cNvSpPr txBox="1"/>
          <p:nvPr/>
        </p:nvSpPr>
        <p:spPr>
          <a:xfrm>
            <a:off x="9392556" y="6072784"/>
            <a:ext cx="24746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tabLst>
                <a:tab pos="720725" algn="l"/>
              </a:tabLst>
            </a:pPr>
            <a:r>
              <a:rPr lang="de-DE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</a:t>
            </a:r>
            <a:r>
              <a:rPr lang="de-DE" sz="1400" baseline="-25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Bürger</a:t>
            </a:r>
            <a:r>
              <a:rPr lang="de-DE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= 2.000</a:t>
            </a:r>
          </a:p>
        </p:txBody>
      </p:sp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E4130351-BF18-EAE0-4D87-FD0D44683A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6786225"/>
              </p:ext>
            </p:extLst>
          </p:nvPr>
        </p:nvGraphicFramePr>
        <p:xfrm>
          <a:off x="347385" y="954348"/>
          <a:ext cx="11499309" cy="185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6CB6B88E-16B7-0F50-1144-1598650C9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BB8558-C22B-4DA8-A9ED-D7A2AC6E91B8}" type="slidenum">
              <a:rPr lang="de-DE" smtClean="0"/>
              <a:t>3</a:t>
            </a:fld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0059AAA-0C23-5FB7-1727-11EA71D5EE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9650" y="6380561"/>
            <a:ext cx="6124388" cy="365125"/>
          </a:xfrm>
        </p:spPr>
        <p:txBody>
          <a:bodyPr/>
          <a:lstStyle/>
          <a:p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DIVA I Sonderauswertungen </a:t>
            </a:r>
            <a:r>
              <a:rPr lang="de-DE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Female</a:t>
            </a:r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Finance 2025</a:t>
            </a:r>
          </a:p>
        </p:txBody>
      </p:sp>
    </p:spTree>
    <p:extLst>
      <p:ext uri="{BB962C8B-B14F-4D97-AF65-F5344CB8AC3E}">
        <p14:creationId xmlns:p14="http://schemas.microsoft.com/office/powerpoint/2010/main" val="1806648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E9505-7DC4-4E60-E822-AFE5217B2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m 14">
            <a:extLst>
              <a:ext uri="{FF2B5EF4-FFF2-40B4-BE49-F238E27FC236}">
                <a16:creationId xmlns:a16="http://schemas.microsoft.com/office/drawing/2014/main" id="{47FAC4E5-F716-15E2-7600-50872A45C0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14644"/>
              </p:ext>
            </p:extLst>
          </p:nvPr>
        </p:nvGraphicFramePr>
        <p:xfrm>
          <a:off x="334963" y="939743"/>
          <a:ext cx="11499309" cy="1032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5626C3DE-DAB8-940A-4B04-21C8705AF0BB}"/>
              </a:ext>
            </a:extLst>
          </p:cNvPr>
          <p:cNvSpPr txBox="1"/>
          <p:nvPr/>
        </p:nvSpPr>
        <p:spPr>
          <a:xfrm>
            <a:off x="9304852" y="5782117"/>
            <a:ext cx="24746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tabLst>
                <a:tab pos="720725" algn="l"/>
              </a:tabLst>
            </a:pPr>
            <a:r>
              <a:rPr lang="de-DE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</a:t>
            </a:r>
            <a:r>
              <a:rPr lang="de-DE" sz="1400" baseline="-25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Frauen</a:t>
            </a:r>
            <a:r>
              <a:rPr lang="de-DE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= 979</a:t>
            </a:r>
          </a:p>
        </p:txBody>
      </p:sp>
      <p:sp>
        <p:nvSpPr>
          <p:cNvPr id="3" name="Titel 3">
            <a:extLst>
              <a:ext uri="{FF2B5EF4-FFF2-40B4-BE49-F238E27FC236}">
                <a16:creationId xmlns:a16="http://schemas.microsoft.com/office/drawing/2014/main" id="{414C2464-2B05-B36B-039E-F67957F117CA}"/>
              </a:ext>
            </a:extLst>
          </p:cNvPr>
          <p:cNvSpPr txBox="1">
            <a:spLocks/>
          </p:cNvSpPr>
          <p:nvPr/>
        </p:nvSpPr>
        <p:spPr>
          <a:xfrm>
            <a:off x="345299" y="249017"/>
            <a:ext cx="11546718" cy="480131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7F7F7F"/>
                </a:solidFill>
                <a:latin typeface="Arial" charset="0"/>
                <a:ea typeface="Arial" charset="0"/>
                <a:cs typeface="Arial" charset="0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7F7F7F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7F7F7F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7F7F7F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7F7F7F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F491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F491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F491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F49100"/>
                </a:solidFill>
                <a:latin typeface="Arial" charset="0"/>
                <a:cs typeface="Arial" charset="0"/>
              </a:defRPr>
            </a:lvl9pPr>
          </a:lstStyle>
          <a:p>
            <a:pPr defTabSz="914400"/>
            <a:r>
              <a:rPr lang="de-DE" sz="2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Deutscher Geldanlage-Index Sommer 2025</a:t>
            </a:r>
            <a:endParaRPr lang="de-DE" sz="2800" i="1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962887C1-8D17-64DB-DF40-5A7EAB31C7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2211175"/>
              </p:ext>
            </p:extLst>
          </p:nvPr>
        </p:nvGraphicFramePr>
        <p:xfrm>
          <a:off x="324077" y="2451433"/>
          <a:ext cx="11510195" cy="31590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5B8832-76BF-11DA-04EC-0DBE860EA7E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21920">
              <a:lnSpc>
                <a:spcPts val="1425"/>
              </a:lnSpc>
            </a:pPr>
            <a:r>
              <a:rPr lang="de-DE" dirty="0"/>
              <a:t>4</a:t>
            </a:r>
          </a:p>
        </p:txBody>
      </p:sp>
      <p:sp>
        <p:nvSpPr>
          <p:cNvPr id="7" name="Datumsplatzhalter 2">
            <a:extLst>
              <a:ext uri="{FF2B5EF4-FFF2-40B4-BE49-F238E27FC236}">
                <a16:creationId xmlns:a16="http://schemas.microsoft.com/office/drawing/2014/main" id="{D01DF900-AAC7-077C-BF9A-C956181BFF2F}"/>
              </a:ext>
            </a:extLst>
          </p:cNvPr>
          <p:cNvSpPr txBox="1">
            <a:spLocks/>
          </p:cNvSpPr>
          <p:nvPr/>
        </p:nvSpPr>
        <p:spPr>
          <a:xfrm>
            <a:off x="269650" y="6380561"/>
            <a:ext cx="6124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DIVA I Sonderauswertungen </a:t>
            </a:r>
            <a:r>
              <a:rPr lang="de-DE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Female</a:t>
            </a:r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Finance 2025</a:t>
            </a:r>
          </a:p>
        </p:txBody>
      </p:sp>
    </p:spTree>
    <p:extLst>
      <p:ext uri="{BB962C8B-B14F-4D97-AF65-F5344CB8AC3E}">
        <p14:creationId xmlns:p14="http://schemas.microsoft.com/office/powerpoint/2010/main" val="772368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E4F3C-590F-B36B-0F91-453306A06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87D384-67EE-96D3-0DCF-E86C1481FE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5299" y="277175"/>
            <a:ext cx="11546718" cy="480131"/>
          </a:xfrm>
        </p:spPr>
        <p:txBody>
          <a:bodyPr/>
          <a:lstStyle/>
          <a:p>
            <a:r>
              <a:rPr lang="de-DE" sz="2800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Geldanlagen in aktienbasierten Anlageformen</a:t>
            </a:r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8B279AC8-E0A8-8E02-2F1F-B8C6E05EFE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1418304"/>
              </p:ext>
            </p:extLst>
          </p:nvPr>
        </p:nvGraphicFramePr>
        <p:xfrm>
          <a:off x="520090" y="1780674"/>
          <a:ext cx="10885329" cy="4792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AB6E60B4-CA67-61F8-8C8A-B6BE3C9827BF}"/>
              </a:ext>
            </a:extLst>
          </p:cNvPr>
          <p:cNvSpPr txBox="1"/>
          <p:nvPr/>
        </p:nvSpPr>
        <p:spPr>
          <a:xfrm>
            <a:off x="9484126" y="5900041"/>
            <a:ext cx="1711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tabLst>
                <a:tab pos="720725" algn="l"/>
              </a:tabLst>
            </a:pPr>
            <a:r>
              <a:rPr lang="de-DE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</a:t>
            </a:r>
            <a:r>
              <a:rPr lang="de-DE" sz="1400" baseline="-25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Bürger</a:t>
            </a:r>
            <a:r>
              <a:rPr lang="de-DE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= 1.941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203F406A-4F06-0D1E-1662-10BC3335C2E3}"/>
              </a:ext>
            </a:extLst>
          </p:cNvPr>
          <p:cNvSpPr/>
          <p:nvPr/>
        </p:nvSpPr>
        <p:spPr>
          <a:xfrm>
            <a:off x="2270259" y="853838"/>
            <a:ext cx="7384990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defTabSz="914400"/>
            <a:r>
              <a:rPr lang="de-DE" sz="24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Besitzen Sie derzeit aktienbasierte Anlageformen oder haben Sie bis vor Kurzem welche besessen?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D2BF9BB-813F-55A0-A398-F7597F8C66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B8558-C22B-4DA8-A9ED-D7A2AC6E91B8}" type="slidenum">
              <a:rPr lang="de-DE" smtClean="0"/>
              <a:t>5</a:t>
            </a:fld>
            <a:endParaRPr lang="de-DE"/>
          </a:p>
        </p:txBody>
      </p:sp>
      <p:sp>
        <p:nvSpPr>
          <p:cNvPr id="9" name="Datumsplatzhalter 2">
            <a:extLst>
              <a:ext uri="{FF2B5EF4-FFF2-40B4-BE49-F238E27FC236}">
                <a16:creationId xmlns:a16="http://schemas.microsoft.com/office/drawing/2014/main" id="{8785511E-E969-7A12-4872-E81A979FE553}"/>
              </a:ext>
            </a:extLst>
          </p:cNvPr>
          <p:cNvSpPr txBox="1">
            <a:spLocks/>
          </p:cNvSpPr>
          <p:nvPr/>
        </p:nvSpPr>
        <p:spPr>
          <a:xfrm>
            <a:off x="269650" y="6380561"/>
            <a:ext cx="6124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DIVA I Sonderauswertungen </a:t>
            </a:r>
            <a:r>
              <a:rPr lang="de-DE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Female</a:t>
            </a:r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Finance 2025</a:t>
            </a:r>
          </a:p>
        </p:txBody>
      </p:sp>
    </p:spTree>
    <p:extLst>
      <p:ext uri="{BB962C8B-B14F-4D97-AF65-F5344CB8AC3E}">
        <p14:creationId xmlns:p14="http://schemas.microsoft.com/office/powerpoint/2010/main" val="357220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642968-42A1-F2D5-5300-E2C9C5888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47380537-AD18-4840-99D9-67416963AD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8672613"/>
              </p:ext>
            </p:extLst>
          </p:nvPr>
        </p:nvGraphicFramePr>
        <p:xfrm>
          <a:off x="345849" y="1709013"/>
          <a:ext cx="11036527" cy="4707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hteck 1">
            <a:extLst>
              <a:ext uri="{FF2B5EF4-FFF2-40B4-BE49-F238E27FC236}">
                <a16:creationId xmlns:a16="http://schemas.microsoft.com/office/drawing/2014/main" id="{4D7ED06B-64E3-3B87-0AF7-A75F2CD8DFA1}"/>
              </a:ext>
            </a:extLst>
          </p:cNvPr>
          <p:cNvSpPr/>
          <p:nvPr/>
        </p:nvSpPr>
        <p:spPr>
          <a:xfrm>
            <a:off x="2955073" y="1004003"/>
            <a:ext cx="73091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altLang="de-DE" sz="22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 welchen Anlageklassen haben Sie </a:t>
            </a:r>
            <a:r>
              <a:rPr lang="de-DE" altLang="de-DE" sz="2200" u="sng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zurzeit</a:t>
            </a:r>
            <a:r>
              <a:rPr lang="de-DE" altLang="de-DE" sz="22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Ihre Geldmittel schwerpunktmäßig angelegt? </a:t>
            </a:r>
            <a:r>
              <a:rPr lang="de-DE" altLang="de-DE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(max. 3 Antworten)</a:t>
            </a:r>
            <a:endParaRPr lang="de-DE" altLang="de-DE" sz="2000" dirty="0">
              <a:solidFill>
                <a:schemeClr val="accent2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54C4DEB-6A8F-5A5F-CBDE-B3FD67B8EF7F}"/>
              </a:ext>
            </a:extLst>
          </p:cNvPr>
          <p:cNvSpPr txBox="1"/>
          <p:nvPr/>
        </p:nvSpPr>
        <p:spPr>
          <a:xfrm>
            <a:off x="9928140" y="6301330"/>
            <a:ext cx="16400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</a:t>
            </a:r>
            <a:r>
              <a:rPr lang="de-DE" sz="1400" baseline="-25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Bürger</a:t>
            </a:r>
            <a:r>
              <a:rPr lang="de-DE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= 1.833 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A640B5CC-A22F-30DC-0796-FC80E7BA7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374" y="259629"/>
            <a:ext cx="10053904" cy="4801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de-DE" sz="2800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Anlage der Geldmittel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E5ADC40-E76C-8695-2AC6-42D2C2B9E0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BB8558-C22B-4DA8-A9ED-D7A2AC6E91B8}" type="slidenum">
              <a:rPr lang="de-DE" smtClean="0"/>
              <a:t>6</a:t>
            </a:fld>
            <a:endParaRPr lang="de-DE" dirty="0"/>
          </a:p>
        </p:txBody>
      </p:sp>
      <p:sp>
        <p:nvSpPr>
          <p:cNvPr id="8" name="Datumsplatzhalter 2">
            <a:extLst>
              <a:ext uri="{FF2B5EF4-FFF2-40B4-BE49-F238E27FC236}">
                <a16:creationId xmlns:a16="http://schemas.microsoft.com/office/drawing/2014/main" id="{3AB2C227-BA40-E72E-F85C-54D6BA1E600D}"/>
              </a:ext>
            </a:extLst>
          </p:cNvPr>
          <p:cNvSpPr txBox="1">
            <a:spLocks/>
          </p:cNvSpPr>
          <p:nvPr/>
        </p:nvSpPr>
        <p:spPr>
          <a:xfrm>
            <a:off x="269650" y="6380561"/>
            <a:ext cx="6124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DIVA I Sonderauswertungen </a:t>
            </a:r>
            <a:r>
              <a:rPr lang="de-DE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Female</a:t>
            </a:r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Finance 2025</a:t>
            </a:r>
          </a:p>
        </p:txBody>
      </p:sp>
    </p:spTree>
    <p:extLst>
      <p:ext uri="{BB962C8B-B14F-4D97-AF65-F5344CB8AC3E}">
        <p14:creationId xmlns:p14="http://schemas.microsoft.com/office/powerpoint/2010/main" val="65879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90CDC-A30D-E34D-042A-519AEF718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20977599-64D4-4429-DE4A-CCB8B5C321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1835414"/>
              </p:ext>
            </p:extLst>
          </p:nvPr>
        </p:nvGraphicFramePr>
        <p:xfrm>
          <a:off x="319900" y="2003256"/>
          <a:ext cx="11556999" cy="4530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el 1">
            <a:extLst>
              <a:ext uri="{FF2B5EF4-FFF2-40B4-BE49-F238E27FC236}">
                <a16:creationId xmlns:a16="http://schemas.microsoft.com/office/drawing/2014/main" id="{F03AB3F3-3D48-5974-C309-3CCE6CB5E28F}"/>
              </a:ext>
            </a:extLst>
          </p:cNvPr>
          <p:cNvSpPr txBox="1">
            <a:spLocks/>
          </p:cNvSpPr>
          <p:nvPr/>
        </p:nvSpPr>
        <p:spPr bwMode="auto">
          <a:xfrm>
            <a:off x="345849" y="283655"/>
            <a:ext cx="1021589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7F7F7F"/>
                </a:solidFill>
                <a:latin typeface="Arial" charset="0"/>
                <a:ea typeface="Arial" charset="0"/>
                <a:cs typeface="Arial" charset="0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7F7F7F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7F7F7F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7F7F7F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7F7F7F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F491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F491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F491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F49100"/>
                </a:solidFill>
                <a:latin typeface="Arial" charset="0"/>
                <a:cs typeface="Arial" charset="0"/>
              </a:defRPr>
            </a:lvl9pPr>
          </a:lstStyle>
          <a:p>
            <a:pPr defTabSz="914400"/>
            <a:r>
              <a:rPr lang="de-DE" sz="2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Gründe gegen aktienbasierte Geldanlage</a:t>
            </a:r>
            <a:endParaRPr lang="de-DE" altLang="de-DE" sz="28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78442CF1-EE27-6285-ABFD-EE38274ABCF8}"/>
              </a:ext>
            </a:extLst>
          </p:cNvPr>
          <p:cNvSpPr txBox="1"/>
          <p:nvPr/>
        </p:nvSpPr>
        <p:spPr>
          <a:xfrm>
            <a:off x="9295299" y="6413698"/>
            <a:ext cx="1711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tabLst>
                <a:tab pos="720725" algn="l"/>
              </a:tabLst>
            </a:pPr>
            <a:r>
              <a:rPr lang="de-DE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</a:t>
            </a:r>
            <a:r>
              <a:rPr lang="de-DE" sz="1400" baseline="-25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Bürger</a:t>
            </a:r>
            <a:r>
              <a:rPr lang="de-DE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= 1.900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6132EBB-2D1A-E1F4-0476-DA33A1F7450C}"/>
              </a:ext>
            </a:extLst>
          </p:cNvPr>
          <p:cNvSpPr txBox="1"/>
          <p:nvPr/>
        </p:nvSpPr>
        <p:spPr>
          <a:xfrm>
            <a:off x="5855369" y="1878329"/>
            <a:ext cx="1286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Trifft zu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81802042-5C28-8CA6-EE21-11FE7046FA73}"/>
              </a:ext>
            </a:extLst>
          </p:cNvPr>
          <p:cNvSpPr txBox="1"/>
          <p:nvPr/>
        </p:nvSpPr>
        <p:spPr>
          <a:xfrm>
            <a:off x="1437151" y="831889"/>
            <a:ext cx="1012336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2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Inwiefern treffen die folgenden möglichen Gründe gegen eine (stärkere) Geldanlage in aktienbasierten Anlageformen für Sie persönlich zu? </a:t>
            </a:r>
          </a:p>
          <a:p>
            <a:pPr algn="ctr"/>
            <a:r>
              <a:rPr lang="de-DE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(Antwortoptionen: Trifft zu / Teils-teil / Trifft nicht zu / Keine Angabe)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A2BF041-809D-E29C-32F9-B14624280B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B8558-C22B-4DA8-A9ED-D7A2AC6E91B8}" type="slidenum">
              <a:rPr lang="de-DE" smtClean="0"/>
              <a:t>7</a:t>
            </a:fld>
            <a:endParaRPr lang="de-DE"/>
          </a:p>
        </p:txBody>
      </p:sp>
      <p:sp>
        <p:nvSpPr>
          <p:cNvPr id="9" name="Datumsplatzhalter 2">
            <a:extLst>
              <a:ext uri="{FF2B5EF4-FFF2-40B4-BE49-F238E27FC236}">
                <a16:creationId xmlns:a16="http://schemas.microsoft.com/office/drawing/2014/main" id="{98BE45A9-D6A8-87DA-55EA-4985C0691EE9}"/>
              </a:ext>
            </a:extLst>
          </p:cNvPr>
          <p:cNvSpPr txBox="1">
            <a:spLocks/>
          </p:cNvSpPr>
          <p:nvPr/>
        </p:nvSpPr>
        <p:spPr>
          <a:xfrm>
            <a:off x="269650" y="6380561"/>
            <a:ext cx="6124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DIVA I Sonderauswertungen </a:t>
            </a:r>
            <a:r>
              <a:rPr lang="de-DE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Female</a:t>
            </a:r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Finance 2025</a:t>
            </a:r>
          </a:p>
        </p:txBody>
      </p:sp>
    </p:spTree>
    <p:extLst>
      <p:ext uri="{BB962C8B-B14F-4D97-AF65-F5344CB8AC3E}">
        <p14:creationId xmlns:p14="http://schemas.microsoft.com/office/powerpoint/2010/main" val="2387790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06B00-61AF-1356-3528-08FDFED96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289482-817C-DE1D-057C-A38CDDE168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5299" y="277175"/>
            <a:ext cx="11546718" cy="480131"/>
          </a:xfrm>
        </p:spPr>
        <p:txBody>
          <a:bodyPr/>
          <a:lstStyle/>
          <a:p>
            <a:r>
              <a:rPr lang="de-DE" sz="2800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Neobroker</a:t>
            </a:r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21570AFF-CFCF-0D2C-39E2-85BF0C20A6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39057"/>
              </p:ext>
            </p:extLst>
          </p:nvPr>
        </p:nvGraphicFramePr>
        <p:xfrm>
          <a:off x="520090" y="1616927"/>
          <a:ext cx="10885329" cy="4680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hteck 4">
            <a:extLst>
              <a:ext uri="{FF2B5EF4-FFF2-40B4-BE49-F238E27FC236}">
                <a16:creationId xmlns:a16="http://schemas.microsoft.com/office/drawing/2014/main" id="{7675B26F-5D77-7D3A-ADF6-5D2BC755C83A}"/>
              </a:ext>
            </a:extLst>
          </p:cNvPr>
          <p:cNvSpPr/>
          <p:nvPr/>
        </p:nvSpPr>
        <p:spPr>
          <a:xfrm>
            <a:off x="344374" y="1022517"/>
            <a:ext cx="11557053" cy="76944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defTabSz="914400"/>
            <a:r>
              <a:rPr lang="de-DE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Wenn Besitzer eines oder mehrerer Wertpapierdepots: </a:t>
            </a:r>
            <a:r>
              <a:rPr lang="de-DE" sz="22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Besitzen Sie ein Depot bei einem Neobroker (z.B. Trade </a:t>
            </a:r>
            <a:r>
              <a:rPr lang="de-DE" sz="2200" dirty="0" err="1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Republic</a:t>
            </a:r>
            <a:r>
              <a:rPr lang="de-DE" sz="22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Smartbroker+, Zero, </a:t>
            </a:r>
            <a:r>
              <a:rPr lang="de-DE" sz="2200" dirty="0" err="1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JustTrade</a:t>
            </a:r>
            <a:r>
              <a:rPr lang="de-DE" sz="22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de-DE" sz="2200" dirty="0" err="1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Scalable</a:t>
            </a:r>
            <a:r>
              <a:rPr lang="de-DE" sz="22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Capital etc.)?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616C1E0-F262-F782-8436-D6056D174C8B}"/>
              </a:ext>
            </a:extLst>
          </p:cNvPr>
          <p:cNvSpPr txBox="1"/>
          <p:nvPr/>
        </p:nvSpPr>
        <p:spPr>
          <a:xfrm>
            <a:off x="9484126" y="5900041"/>
            <a:ext cx="1711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tabLst>
                <a:tab pos="720725" algn="l"/>
              </a:tabLst>
            </a:pPr>
            <a:r>
              <a:rPr lang="de-DE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</a:t>
            </a:r>
            <a:r>
              <a:rPr lang="de-DE" sz="1400" baseline="-25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Bürger</a:t>
            </a:r>
            <a:r>
              <a:rPr lang="de-DE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= 961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82759D8-6F5D-BEA3-E4A2-6AB8DCE905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B8558-C22B-4DA8-A9ED-D7A2AC6E91B8}" type="slidenum">
              <a:rPr lang="de-DE" smtClean="0"/>
              <a:t>8</a:t>
            </a:fld>
            <a:endParaRPr lang="de-DE"/>
          </a:p>
        </p:txBody>
      </p:sp>
      <p:sp>
        <p:nvSpPr>
          <p:cNvPr id="9" name="Datumsplatzhalter 2">
            <a:extLst>
              <a:ext uri="{FF2B5EF4-FFF2-40B4-BE49-F238E27FC236}">
                <a16:creationId xmlns:a16="http://schemas.microsoft.com/office/drawing/2014/main" id="{EF6D1C2B-2432-F980-F3C2-D1FF8423291E}"/>
              </a:ext>
            </a:extLst>
          </p:cNvPr>
          <p:cNvSpPr txBox="1">
            <a:spLocks/>
          </p:cNvSpPr>
          <p:nvPr/>
        </p:nvSpPr>
        <p:spPr>
          <a:xfrm>
            <a:off x="269650" y="6380561"/>
            <a:ext cx="6124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DIVA I Sonderauswertungen </a:t>
            </a:r>
            <a:r>
              <a:rPr lang="de-DE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Female</a:t>
            </a:r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Finance 2025</a:t>
            </a:r>
          </a:p>
        </p:txBody>
      </p:sp>
    </p:spTree>
    <p:extLst>
      <p:ext uri="{BB962C8B-B14F-4D97-AF65-F5344CB8AC3E}">
        <p14:creationId xmlns:p14="http://schemas.microsoft.com/office/powerpoint/2010/main" val="927021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F08A4-3493-65CD-B1CE-F40C5B906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1BBE081E-102D-AE54-6B72-A984FD4781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0177529"/>
              </p:ext>
            </p:extLst>
          </p:nvPr>
        </p:nvGraphicFramePr>
        <p:xfrm>
          <a:off x="520090" y="757306"/>
          <a:ext cx="10885329" cy="55684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95A89777-7518-D480-387A-28E1D008E90D}"/>
              </a:ext>
            </a:extLst>
          </p:cNvPr>
          <p:cNvSpPr txBox="1"/>
          <p:nvPr/>
        </p:nvSpPr>
        <p:spPr>
          <a:xfrm>
            <a:off x="9723967" y="6074268"/>
            <a:ext cx="1711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tabLst>
                <a:tab pos="720725" algn="l"/>
              </a:tabLst>
            </a:pPr>
            <a:r>
              <a:rPr lang="de-DE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</a:t>
            </a:r>
            <a:r>
              <a:rPr lang="de-DE" sz="1400" baseline="-25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Frauen</a:t>
            </a:r>
            <a:r>
              <a:rPr lang="de-DE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= 400</a:t>
            </a: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98259C6B-53A2-32BB-15ED-07F54989AA4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5299" y="277175"/>
            <a:ext cx="11546718" cy="480131"/>
          </a:xfrm>
        </p:spPr>
        <p:txBody>
          <a:bodyPr/>
          <a:lstStyle/>
          <a:p>
            <a:r>
              <a:rPr lang="de-DE" sz="2800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Neobroker 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4FFAB0AC-CC86-6D7E-301E-301D00E9C2AF}"/>
              </a:ext>
            </a:extLst>
          </p:cNvPr>
          <p:cNvSpPr/>
          <p:nvPr/>
        </p:nvSpPr>
        <p:spPr>
          <a:xfrm>
            <a:off x="345300" y="877893"/>
            <a:ext cx="11384954" cy="76944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de-DE" sz="22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Besitzen Sie ein Depot bei einem Neobroker (z.B. Trade </a:t>
            </a:r>
            <a:r>
              <a:rPr lang="de-DE" sz="2200" dirty="0" err="1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Republic</a:t>
            </a:r>
            <a:r>
              <a:rPr lang="de-DE" sz="22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Smartbroker+, Zero, </a:t>
            </a:r>
            <a:r>
              <a:rPr lang="de-DE" sz="2200" dirty="0" err="1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JustTrade</a:t>
            </a:r>
            <a:r>
              <a:rPr lang="de-DE" sz="22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de-DE" sz="2200" dirty="0" err="1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Scalable</a:t>
            </a:r>
            <a:r>
              <a:rPr lang="de-DE" sz="22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Capital etc.)?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07EABA58-E4CD-7EBC-56C7-6D0B0219516B}"/>
              </a:ext>
            </a:extLst>
          </p:cNvPr>
          <p:cNvSpPr txBox="1"/>
          <p:nvPr/>
        </p:nvSpPr>
        <p:spPr>
          <a:xfrm>
            <a:off x="9749976" y="5812715"/>
            <a:ext cx="1711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tabLst>
                <a:tab pos="720725" algn="l"/>
              </a:tabLst>
            </a:pPr>
            <a:r>
              <a:rPr lang="de-DE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</a:t>
            </a:r>
            <a:r>
              <a:rPr lang="de-DE" sz="1400" baseline="-250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Männer</a:t>
            </a:r>
            <a:r>
              <a:rPr lang="de-DE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= 559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45DACCF4-181C-18D3-708A-D1830D8A54F7}"/>
              </a:ext>
            </a:extLst>
          </p:cNvPr>
          <p:cNvSpPr txBox="1"/>
          <p:nvPr/>
        </p:nvSpPr>
        <p:spPr>
          <a:xfrm>
            <a:off x="5287478" y="1767921"/>
            <a:ext cx="1500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Antwort: Ja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DEA8A0B-4D4A-1C54-62D1-BFF3323796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B8558-C22B-4DA8-A9ED-D7A2AC6E91B8}" type="slidenum">
              <a:rPr lang="de-DE" smtClean="0"/>
              <a:t>9</a:t>
            </a:fld>
            <a:endParaRPr lang="de-DE"/>
          </a:p>
        </p:txBody>
      </p:sp>
      <p:sp>
        <p:nvSpPr>
          <p:cNvPr id="10" name="Datumsplatzhalter 2">
            <a:extLst>
              <a:ext uri="{FF2B5EF4-FFF2-40B4-BE49-F238E27FC236}">
                <a16:creationId xmlns:a16="http://schemas.microsoft.com/office/drawing/2014/main" id="{6C014D9E-13CA-E00A-A116-0946DEB3BF42}"/>
              </a:ext>
            </a:extLst>
          </p:cNvPr>
          <p:cNvSpPr txBox="1">
            <a:spLocks/>
          </p:cNvSpPr>
          <p:nvPr/>
        </p:nvSpPr>
        <p:spPr>
          <a:xfrm>
            <a:off x="269650" y="6380561"/>
            <a:ext cx="6124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DIVA I Sonderauswertungen </a:t>
            </a:r>
            <a:r>
              <a:rPr lang="de-DE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Female</a:t>
            </a:r>
            <a:r>
              <a:rPr lang="de-D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Finance 2025</a:t>
            </a:r>
          </a:p>
        </p:txBody>
      </p:sp>
    </p:spTree>
    <p:extLst>
      <p:ext uri="{BB962C8B-B14F-4D97-AF65-F5344CB8AC3E}">
        <p14:creationId xmlns:p14="http://schemas.microsoft.com/office/powerpoint/2010/main" val="357453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You Gov - 20-8-14">
    <a:dk1>
      <a:srgbClr val="6D6F71"/>
    </a:dk1>
    <a:lt1>
      <a:srgbClr val="FFFFFF"/>
    </a:lt1>
    <a:dk2>
      <a:srgbClr val="EE2D27"/>
    </a:dk2>
    <a:lt2>
      <a:srgbClr val="A7A9AC"/>
    </a:lt2>
    <a:accent1>
      <a:srgbClr val="93D023"/>
    </a:accent1>
    <a:accent2>
      <a:srgbClr val="53ACAF"/>
    </a:accent2>
    <a:accent3>
      <a:srgbClr val="D3975B"/>
    </a:accent3>
    <a:accent4>
      <a:srgbClr val="117CC6"/>
    </a:accent4>
    <a:accent5>
      <a:srgbClr val="DEE705"/>
    </a:accent5>
    <a:accent6>
      <a:srgbClr val="885788"/>
    </a:accent6>
    <a:hlink>
      <a:srgbClr val="117CC6"/>
    </a:hlink>
    <a:folHlink>
      <a:srgbClr val="083E63"/>
    </a:folHlink>
  </a:clrScheme>
  <a:fontScheme name="Calibri">
    <a:majorFont>
      <a:latin typeface="Calibri" panose="020F0502020204030204"/>
      <a:ea typeface=""/>
      <a:cs typeface=""/>
      <a:font script="Jpan" typeface="メイリオ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メイリオ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7AE08E0D3B3E44E8BCAF9CEC875F716" ma:contentTypeVersion="13" ma:contentTypeDescription="Ein neues Dokument erstellen." ma:contentTypeScope="" ma:versionID="6a6db003db01b6febe7a16fe0d000379">
  <xsd:schema xmlns:xsd="http://www.w3.org/2001/XMLSchema" xmlns:xs="http://www.w3.org/2001/XMLSchema" xmlns:p="http://schemas.microsoft.com/office/2006/metadata/properties" xmlns:ns2="56d6cbd1-2266-41b5-ba0b-ab0a8888f426" xmlns:ns3="1fcfe600-125b-4ebf-920e-a88ada7fd9a3" targetNamespace="http://schemas.microsoft.com/office/2006/metadata/properties" ma:root="true" ma:fieldsID="671cf0c4f098b15470322e4667ace9e6" ns2:_="" ns3:_="">
    <xsd:import namespace="56d6cbd1-2266-41b5-ba0b-ab0a8888f426"/>
    <xsd:import namespace="1fcfe600-125b-4ebf-920e-a88ada7fd9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d6cbd1-2266-41b5-ba0b-ab0a8888f4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Bildmarkierungen" ma:readOnly="false" ma:fieldId="{5cf76f15-5ced-4ddc-b409-7134ff3c332f}" ma:taxonomyMulti="true" ma:sspId="fa8bc56f-0054-46b8-92eb-fb16b12ffc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cfe600-125b-4ebf-920e-a88ada7fd9a3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fda5cb01-bae1-432b-a9bf-3670ae5505a9}" ma:internalName="TaxCatchAll" ma:showField="CatchAllData" ma:web="1fcfe600-125b-4ebf-920e-a88ada7fd9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6d6cbd1-2266-41b5-ba0b-ab0a8888f426">
      <Terms xmlns="http://schemas.microsoft.com/office/infopath/2007/PartnerControls"/>
    </lcf76f155ced4ddcb4097134ff3c332f>
    <TaxCatchAll xmlns="1fcfe600-125b-4ebf-920e-a88ada7fd9a3" xsi:nil="true"/>
  </documentManagement>
</p:properties>
</file>

<file path=customXml/itemProps1.xml><?xml version="1.0" encoding="utf-8"?>
<ds:datastoreItem xmlns:ds="http://schemas.openxmlformats.org/officeDocument/2006/customXml" ds:itemID="{82BF1925-6D7A-475D-A5A4-AD576D56E7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d6cbd1-2266-41b5-ba0b-ab0a8888f426"/>
    <ds:schemaRef ds:uri="1fcfe600-125b-4ebf-920e-a88ada7fd9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9C18CB9-BC45-4C46-8BC7-520B104AB9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A973C5-9BEE-4163-B1FD-EE927C5833AB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infopath/2007/PartnerControls"/>
    <ds:schemaRef ds:uri="http://purl.org/dc/terms/"/>
    <ds:schemaRef ds:uri="1fcfe600-125b-4ebf-920e-a88ada7fd9a3"/>
    <ds:schemaRef ds:uri="56d6cbd1-2266-41b5-ba0b-ab0a8888f426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Charts Female finance GA-Sommer</Template>
  <TotalTime>0</TotalTime>
  <Words>878</Words>
  <Application>Microsoft Office PowerPoint</Application>
  <PresentationFormat>Breitbild</PresentationFormat>
  <Paragraphs>141</Paragraphs>
  <Slides>18</Slides>
  <Notes>12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Lato</vt:lpstr>
      <vt:lpstr>Wingdings</vt:lpstr>
      <vt:lpstr>Office</vt:lpstr>
      <vt:lpstr>PowerPoint-Präsentation</vt:lpstr>
      <vt:lpstr>DIVA</vt:lpstr>
      <vt:lpstr>Deutscher Geldanlage-Index Sommer 2025 zu Sommer 2020</vt:lpstr>
      <vt:lpstr>PowerPoint-Präsentation</vt:lpstr>
      <vt:lpstr>Geldanlagen in aktienbasierten Anlageformen</vt:lpstr>
      <vt:lpstr>Anlage der Geldmittel</vt:lpstr>
      <vt:lpstr>PowerPoint-Präsentation</vt:lpstr>
      <vt:lpstr>Neobroker</vt:lpstr>
      <vt:lpstr>Neobroker </vt:lpstr>
      <vt:lpstr>Neobroker </vt:lpstr>
      <vt:lpstr>Nützlichkeit von Netzwerken für Finanzthemen</vt:lpstr>
      <vt:lpstr>Nützlichkeit von Netzwerken für Finanzthemen</vt:lpstr>
      <vt:lpstr>Nützlichkeit von Netzwerken für Finanzthemen</vt:lpstr>
      <vt:lpstr>Persönliche Beratung</vt:lpstr>
      <vt:lpstr>Deutscher Altersvorsorge-Index Frühjahr 2025/Herbst 2020</vt:lpstr>
      <vt:lpstr>Sorge vor Altersarmut</vt:lpstr>
      <vt:lpstr>Ausgestaltung der privaten Altersvorsorge</vt:lpstr>
      <vt:lpstr>DIVA-Kontakt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Khounvilaypheng, Manoli</dc:creator>
  <cp:lastModifiedBy>Michael Heuser</cp:lastModifiedBy>
  <cp:revision>5</cp:revision>
  <cp:lastPrinted>2025-10-22T11:31:36Z</cp:lastPrinted>
  <dcterms:created xsi:type="dcterms:W3CDTF">2025-02-19T12:51:56Z</dcterms:created>
  <dcterms:modified xsi:type="dcterms:W3CDTF">2025-10-29T14:50:01Z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0x010100E7AE08E0D3B3E44E8BCAF9CEC875F716</vt:lpwstr>
  </property>
  <property fmtid="{D5CDD505-2E9C-101B-9397-08002B2CF9AE}" pid="3" name="MediaServiceImageTags">
    <vt:lpwstr/>
  </property>
</Properties>
</file>